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75" r:id="rId4"/>
    <p:sldId id="262" r:id="rId5"/>
    <p:sldId id="258" r:id="rId6"/>
    <p:sldId id="265" r:id="rId7"/>
    <p:sldId id="268" r:id="rId8"/>
    <p:sldId id="264" r:id="rId9"/>
    <p:sldId id="276" r:id="rId10"/>
    <p:sldId id="280" r:id="rId11"/>
    <p:sldId id="259" r:id="rId12"/>
    <p:sldId id="266" r:id="rId13"/>
    <p:sldId id="269" r:id="rId14"/>
    <p:sldId id="277" r:id="rId15"/>
    <p:sldId id="278" r:id="rId16"/>
    <p:sldId id="279" r:id="rId17"/>
    <p:sldId id="260" r:id="rId18"/>
    <p:sldId id="267"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23.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2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4E6554-5DD9-784F-8A47-07E9615A7751}" type="doc">
      <dgm:prSet loTypeId="urn:microsoft.com/office/officeart/2008/layout/BubblePictureList" loCatId="" qsTypeId="urn:microsoft.com/office/officeart/2005/8/quickstyle/simple1" qsCatId="simple" csTypeId="urn:microsoft.com/office/officeart/2005/8/colors/accent1_2" csCatId="accent1" phldr="1"/>
      <dgm:spPr/>
      <dgm:t>
        <a:bodyPr/>
        <a:lstStyle/>
        <a:p>
          <a:endParaRPr lang="fr-FR"/>
        </a:p>
      </dgm:t>
    </dgm:pt>
    <dgm:pt modelId="{67934544-F0D9-3446-9924-EC74F80776FF}">
      <dgm:prSet phldrT="[Texte]"/>
      <dgm:spPr/>
      <dgm:t>
        <a:bodyPr/>
        <a:lstStyle/>
        <a:p>
          <a:r>
            <a:rPr lang="fr-FR" dirty="0"/>
            <a:t> </a:t>
          </a:r>
        </a:p>
      </dgm:t>
    </dgm:pt>
    <dgm:pt modelId="{874D77C0-ADD9-E342-83FC-633D3C958607}" type="sibTrans" cxnId="{85CC4B62-4E5A-B341-A9AB-35B7DEEE4ACC}">
      <dgm:prSet/>
      <dgm:spPr>
        <a:blipFill>
          <a:blip xmlns:r="http://schemas.openxmlformats.org/officeDocument/2006/relationships" r:embed="rId1">
            <a:extLst>
              <a:ext uri="{28A0092B-C50C-407E-A947-70E740481C1C}">
                <a14:useLocalDpi xmlns="" xmlns:a14="http://schemas.microsoft.com/office/drawing/2010/main" val="0"/>
              </a:ext>
            </a:extLst>
          </a:blip>
          <a:srcRect/>
          <a:stretch>
            <a:fillRect t="-2000" b="-2000"/>
          </a:stretch>
        </a:blipFill>
      </dgm:spPr>
      <dgm:t>
        <a:bodyPr/>
        <a:lstStyle/>
        <a:p>
          <a:endParaRPr lang="fr-FR"/>
        </a:p>
      </dgm:t>
    </dgm:pt>
    <dgm:pt modelId="{34D83463-105A-7846-99B9-8BEEC7BFBDC7}" type="parTrans" cxnId="{85CC4B62-4E5A-B341-A9AB-35B7DEEE4ACC}">
      <dgm:prSet/>
      <dgm:spPr/>
      <dgm:t>
        <a:bodyPr/>
        <a:lstStyle/>
        <a:p>
          <a:endParaRPr lang="fr-FR"/>
        </a:p>
      </dgm:t>
    </dgm:pt>
    <dgm:pt modelId="{0B840CA1-6C91-EF49-8B77-D339F9E3D050}" type="pres">
      <dgm:prSet presAssocID="{1A4E6554-5DD9-784F-8A47-07E9615A7751}" presName="Name0" presStyleCnt="0">
        <dgm:presLayoutVars>
          <dgm:chMax val="8"/>
          <dgm:chPref val="8"/>
          <dgm:dir/>
        </dgm:presLayoutVars>
      </dgm:prSet>
      <dgm:spPr/>
      <dgm:t>
        <a:bodyPr/>
        <a:lstStyle/>
        <a:p>
          <a:endParaRPr lang="fr-FR"/>
        </a:p>
      </dgm:t>
    </dgm:pt>
    <dgm:pt modelId="{CDEB0ED2-9F59-A14A-9DB8-40D1CDA8695B}" type="pres">
      <dgm:prSet presAssocID="{67934544-F0D9-3446-9924-EC74F80776FF}" presName="parent_text_1" presStyleLbl="revTx" presStyleIdx="0" presStyleCnt="1">
        <dgm:presLayoutVars>
          <dgm:chMax val="0"/>
          <dgm:chPref val="0"/>
          <dgm:bulletEnabled val="1"/>
        </dgm:presLayoutVars>
      </dgm:prSet>
      <dgm:spPr/>
      <dgm:t>
        <a:bodyPr/>
        <a:lstStyle/>
        <a:p>
          <a:endParaRPr lang="fr-FR"/>
        </a:p>
      </dgm:t>
    </dgm:pt>
    <dgm:pt modelId="{011EC185-6164-114B-B080-4B1812B1D009}" type="pres">
      <dgm:prSet presAssocID="{67934544-F0D9-3446-9924-EC74F80776FF}" presName="image_accent_1" presStyleCnt="0"/>
      <dgm:spPr/>
    </dgm:pt>
    <dgm:pt modelId="{4CF631CD-731B-D34E-804D-6BF31EE069E7}" type="pres">
      <dgm:prSet presAssocID="{67934544-F0D9-3446-9924-EC74F80776FF}" presName="imageAccentRepeatNode" presStyleLbl="alignNode1" presStyleIdx="0" presStyleCnt="2" custScaleX="6435" custScaleY="6866" custLinFactNeighborX="63816" custLinFactNeighborY="-79691"/>
      <dgm:spPr>
        <a:solidFill>
          <a:schemeClr val="accent6">
            <a:lumMod val="75000"/>
            <a:alpha val="72000"/>
          </a:schemeClr>
        </a:solidFill>
      </dgm:spPr>
    </dgm:pt>
    <dgm:pt modelId="{056A1719-9325-3949-B6CA-9C1148125031}" type="pres">
      <dgm:prSet presAssocID="{67934544-F0D9-3446-9924-EC74F80776FF}" presName="accent_1" presStyleLbl="alignNode1" presStyleIdx="1" presStyleCnt="2" custFlipHor="1" custScaleX="100000" custScaleY="97592" custLinFactX="393739" custLinFactY="132880" custLinFactNeighborX="400000" custLinFactNeighborY="200000"/>
      <dgm:spPr>
        <a:solidFill>
          <a:schemeClr val="accent6">
            <a:lumMod val="75000"/>
            <a:alpha val="45000"/>
          </a:schemeClr>
        </a:solidFill>
      </dgm:spPr>
    </dgm:pt>
    <dgm:pt modelId="{D62B252F-2138-BD47-9045-E017F08208F6}" type="pres">
      <dgm:prSet presAssocID="{874D77C0-ADD9-E342-83FC-633D3C958607}" presName="image_1" presStyleCnt="0"/>
      <dgm:spPr/>
    </dgm:pt>
    <dgm:pt modelId="{B8213F8D-60A9-7645-8124-4FE9DB488193}" type="pres">
      <dgm:prSet presAssocID="{874D77C0-ADD9-E342-83FC-633D3C958607}" presName="imageRepeatNode" presStyleLbl="fgImgPlace1" presStyleIdx="0" presStyleCnt="1" custScaleX="126894" custScaleY="123873" custLinFactNeighborX="-59271" custLinFactNeighborY="31608"/>
      <dgm:spPr/>
      <dgm:t>
        <a:bodyPr/>
        <a:lstStyle/>
        <a:p>
          <a:endParaRPr lang="fr-FR"/>
        </a:p>
      </dgm:t>
    </dgm:pt>
  </dgm:ptLst>
  <dgm:cxnLst>
    <dgm:cxn modelId="{85CC4B62-4E5A-B341-A9AB-35B7DEEE4ACC}" srcId="{1A4E6554-5DD9-784F-8A47-07E9615A7751}" destId="{67934544-F0D9-3446-9924-EC74F80776FF}" srcOrd="0" destOrd="0" parTransId="{34D83463-105A-7846-99B9-8BEEC7BFBDC7}" sibTransId="{874D77C0-ADD9-E342-83FC-633D3C958607}"/>
    <dgm:cxn modelId="{310AAFCE-4EDA-4C6D-B47E-8FEF44285F5E}" type="presOf" srcId="{67934544-F0D9-3446-9924-EC74F80776FF}" destId="{CDEB0ED2-9F59-A14A-9DB8-40D1CDA8695B}" srcOrd="0" destOrd="0" presId="urn:microsoft.com/office/officeart/2008/layout/BubblePictureList"/>
    <dgm:cxn modelId="{8F619F99-ECF2-4808-B5BA-3FC5E387FADC}" type="presOf" srcId="{1A4E6554-5DD9-784F-8A47-07E9615A7751}" destId="{0B840CA1-6C91-EF49-8B77-D339F9E3D050}" srcOrd="0" destOrd="0" presId="urn:microsoft.com/office/officeart/2008/layout/BubblePictureList"/>
    <dgm:cxn modelId="{994BB208-B0FC-4EB1-AFB1-3B1FB0CA840B}" type="presOf" srcId="{874D77C0-ADD9-E342-83FC-633D3C958607}" destId="{B8213F8D-60A9-7645-8124-4FE9DB488193}" srcOrd="0" destOrd="0" presId="urn:microsoft.com/office/officeart/2008/layout/BubblePictureList"/>
    <dgm:cxn modelId="{6DE2ACD0-1F64-480A-9DF3-1A4491D1CF54}" type="presParOf" srcId="{0B840CA1-6C91-EF49-8B77-D339F9E3D050}" destId="{CDEB0ED2-9F59-A14A-9DB8-40D1CDA8695B}" srcOrd="0" destOrd="0" presId="urn:microsoft.com/office/officeart/2008/layout/BubblePictureList"/>
    <dgm:cxn modelId="{A9A9BBCF-7ACA-4EB4-9040-C845E2E0D811}" type="presParOf" srcId="{0B840CA1-6C91-EF49-8B77-D339F9E3D050}" destId="{011EC185-6164-114B-B080-4B1812B1D009}" srcOrd="1" destOrd="0" presId="urn:microsoft.com/office/officeart/2008/layout/BubblePictureList"/>
    <dgm:cxn modelId="{04B27BA7-CB7E-487F-AF00-BD0E89FAE45A}" type="presParOf" srcId="{011EC185-6164-114B-B080-4B1812B1D009}" destId="{4CF631CD-731B-D34E-804D-6BF31EE069E7}" srcOrd="0" destOrd="0" presId="urn:microsoft.com/office/officeart/2008/layout/BubblePictureList"/>
    <dgm:cxn modelId="{D74AD11B-7CA3-4DDC-A77D-BD061E334A38}" type="presParOf" srcId="{0B840CA1-6C91-EF49-8B77-D339F9E3D050}" destId="{056A1719-9325-3949-B6CA-9C1148125031}" srcOrd="2" destOrd="0" presId="urn:microsoft.com/office/officeart/2008/layout/BubblePictureList"/>
    <dgm:cxn modelId="{1C26B3D6-5008-4BC2-BDF5-4CD5F8BC4520}" type="presParOf" srcId="{0B840CA1-6C91-EF49-8B77-D339F9E3D050}" destId="{D62B252F-2138-BD47-9045-E017F08208F6}" srcOrd="3" destOrd="0" presId="urn:microsoft.com/office/officeart/2008/layout/BubblePictureList"/>
    <dgm:cxn modelId="{5FBFA450-06AB-4DBF-A8B4-0E85E2088CD0}" type="presParOf" srcId="{D62B252F-2138-BD47-9045-E017F08208F6}" destId="{B8213F8D-60A9-7645-8124-4FE9DB488193}" srcOrd="0" destOrd="0" presId="urn:microsoft.com/office/officeart/2008/layout/BubblePictureList"/>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CF631CD-731B-D34E-804D-6BF31EE069E7}">
      <dsp:nvSpPr>
        <dsp:cNvPr id="0" name=""/>
        <dsp:cNvSpPr/>
      </dsp:nvSpPr>
      <dsp:spPr>
        <a:xfrm>
          <a:off x="5589705" y="953110"/>
          <a:ext cx="171678" cy="183189"/>
        </a:xfrm>
        <a:prstGeom prst="ellipse">
          <a:avLst/>
        </a:prstGeom>
        <a:solidFill>
          <a:schemeClr val="accent6">
            <a:lumMod val="75000"/>
            <a:alpha val="72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6A1719-9325-3949-B6CA-9C1148125031}">
      <dsp:nvSpPr>
        <dsp:cNvPr id="0" name=""/>
        <dsp:cNvSpPr/>
      </dsp:nvSpPr>
      <dsp:spPr>
        <a:xfrm flipH="1">
          <a:off x="5338827" y="4155868"/>
          <a:ext cx="791414" cy="772594"/>
        </a:xfrm>
        <a:prstGeom prst="donut">
          <a:avLst>
            <a:gd name="adj" fmla="val 7460"/>
          </a:avLst>
        </a:prstGeom>
        <a:solidFill>
          <a:schemeClr val="accent6">
            <a:lumMod val="75000"/>
            <a:alpha val="45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213F8D-60A9-7645-8124-4FE9DB488193}">
      <dsp:nvSpPr>
        <dsp:cNvPr id="0" name=""/>
        <dsp:cNvSpPr/>
      </dsp:nvSpPr>
      <dsp:spPr>
        <a:xfrm>
          <a:off x="941109" y="2424114"/>
          <a:ext cx="3125565" cy="3050909"/>
        </a:xfrm>
        <a:prstGeom prst="ellipse">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t="-2000" b="-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EB0ED2-9F59-A14A-9DB8-40D1CDA8695B}">
      <dsp:nvSpPr>
        <dsp:cNvPr id="0" name=""/>
        <dsp:cNvSpPr/>
      </dsp:nvSpPr>
      <dsp:spPr>
        <a:xfrm>
          <a:off x="0" y="986462"/>
          <a:ext cx="3958297" cy="791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 numCol="1" spcCol="1270" anchor="b" anchorCtr="0">
          <a:noAutofit/>
        </a:bodyPr>
        <a:lstStyle/>
        <a:p>
          <a:pPr lvl="0" algn="r" defTabSz="2266950">
            <a:lnSpc>
              <a:spcPct val="90000"/>
            </a:lnSpc>
            <a:spcBef>
              <a:spcPct val="0"/>
            </a:spcBef>
            <a:spcAft>
              <a:spcPct val="35000"/>
            </a:spcAft>
          </a:pPr>
          <a:r>
            <a:rPr lang="fr-FR" sz="5100" kern="1200" dirty="0"/>
            <a:t> </a:t>
          </a:r>
        </a:p>
      </dsp:txBody>
      <dsp:txXfrm>
        <a:off x="0" y="986462"/>
        <a:ext cx="3958297" cy="791657"/>
      </dsp:txXfrm>
    </dsp:sp>
  </dsp:spTree>
</dsp:drawing>
</file>

<file path=ppt/diagrams/layout1.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9320FD-5C46-41CA-AD56-4F07B28E788F}" type="datetimeFigureOut">
              <a:rPr lang="fr-FR" smtClean="0"/>
              <a:pPr/>
              <a:t>13/02/2020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6DA129-BBA3-4E94-96BE-6878FF0DB551}"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Arial" charset="0"/>
                <a:cs typeface="Arial" charset="0"/>
              </a:defRPr>
            </a:lvl1pPr>
            <a:lvl2pPr marL="703128" indent="-270434">
              <a:defRPr>
                <a:solidFill>
                  <a:schemeClr val="tx1"/>
                </a:solidFill>
                <a:latin typeface="Arial" charset="0"/>
                <a:ea typeface="Arial" charset="0"/>
                <a:cs typeface="Arial" charset="0"/>
              </a:defRPr>
            </a:lvl2pPr>
            <a:lvl3pPr marL="1081735" indent="-216347">
              <a:defRPr>
                <a:solidFill>
                  <a:schemeClr val="tx1"/>
                </a:solidFill>
                <a:latin typeface="Arial" charset="0"/>
                <a:ea typeface="Arial" charset="0"/>
                <a:cs typeface="Arial" charset="0"/>
              </a:defRPr>
            </a:lvl3pPr>
            <a:lvl4pPr marL="1514429" indent="-216347">
              <a:defRPr>
                <a:solidFill>
                  <a:schemeClr val="tx1"/>
                </a:solidFill>
                <a:latin typeface="Arial" charset="0"/>
                <a:ea typeface="Arial" charset="0"/>
                <a:cs typeface="Arial" charset="0"/>
              </a:defRPr>
            </a:lvl4pPr>
            <a:lvl5pPr marL="1947123" indent="-216347">
              <a:defRPr>
                <a:solidFill>
                  <a:schemeClr val="tx1"/>
                </a:solidFill>
                <a:latin typeface="Arial" charset="0"/>
                <a:ea typeface="Arial" charset="0"/>
                <a:cs typeface="Arial" charset="0"/>
              </a:defRPr>
            </a:lvl5pPr>
            <a:lvl6pPr marL="2379817" indent="-216347" eaLnBrk="0" fontAlgn="base" hangingPunct="0">
              <a:spcBef>
                <a:spcPct val="0"/>
              </a:spcBef>
              <a:spcAft>
                <a:spcPct val="0"/>
              </a:spcAft>
              <a:defRPr>
                <a:solidFill>
                  <a:schemeClr val="tx1"/>
                </a:solidFill>
                <a:latin typeface="Arial" charset="0"/>
                <a:ea typeface="Arial" charset="0"/>
                <a:cs typeface="Arial" charset="0"/>
              </a:defRPr>
            </a:lvl6pPr>
            <a:lvl7pPr marL="2812512" indent="-216347" eaLnBrk="0" fontAlgn="base" hangingPunct="0">
              <a:spcBef>
                <a:spcPct val="0"/>
              </a:spcBef>
              <a:spcAft>
                <a:spcPct val="0"/>
              </a:spcAft>
              <a:defRPr>
                <a:solidFill>
                  <a:schemeClr val="tx1"/>
                </a:solidFill>
                <a:latin typeface="Arial" charset="0"/>
                <a:ea typeface="Arial" charset="0"/>
                <a:cs typeface="Arial" charset="0"/>
              </a:defRPr>
            </a:lvl7pPr>
            <a:lvl8pPr marL="3245206" indent="-216347" eaLnBrk="0" fontAlgn="base" hangingPunct="0">
              <a:spcBef>
                <a:spcPct val="0"/>
              </a:spcBef>
              <a:spcAft>
                <a:spcPct val="0"/>
              </a:spcAft>
              <a:defRPr>
                <a:solidFill>
                  <a:schemeClr val="tx1"/>
                </a:solidFill>
                <a:latin typeface="Arial" charset="0"/>
                <a:ea typeface="Arial" charset="0"/>
                <a:cs typeface="Arial" charset="0"/>
              </a:defRPr>
            </a:lvl8pPr>
            <a:lvl9pPr marL="3677900" indent="-216347" eaLnBrk="0" fontAlgn="base" hangingPunct="0">
              <a:spcBef>
                <a:spcPct val="0"/>
              </a:spcBef>
              <a:spcAft>
                <a:spcPct val="0"/>
              </a:spcAft>
              <a:defRPr>
                <a:solidFill>
                  <a:schemeClr val="tx1"/>
                </a:solidFill>
                <a:latin typeface="Arial" charset="0"/>
                <a:ea typeface="Arial" charset="0"/>
                <a:cs typeface="Arial" charset="0"/>
              </a:defRPr>
            </a:lvl9pPr>
          </a:lstStyle>
          <a:p>
            <a:fld id="{6B38FEBA-EADF-AA4D-A771-A207BABC90A8}" type="slidenum">
              <a:rPr lang="fr-FR" altLang="fr-FR"/>
              <a:pPr/>
              <a:t>5</a:t>
            </a:fld>
            <a:endParaRPr lang="fr-FR" altLang="fr-FR"/>
          </a:p>
        </p:txBody>
      </p:sp>
      <p:sp>
        <p:nvSpPr>
          <p:cNvPr id="10243" name="Rectangle 2"/>
          <p:cNvSpPr>
            <a:spLocks noGrp="1" noRot="1" noChangeAspect="1" noChangeArrowheads="1" noTextEdit="1"/>
          </p:cNvSpPr>
          <p:nvPr>
            <p:ph type="sldImg"/>
          </p:nvPr>
        </p:nvSpPr>
        <p:spPr>
          <a:xfrm>
            <a:off x="1119188" y="679450"/>
            <a:ext cx="4529137" cy="3397250"/>
          </a:xfrm>
          <a:ln/>
        </p:spPr>
      </p:sp>
      <p:sp>
        <p:nvSpPr>
          <p:cNvPr id="10244" name="Rectangle 3"/>
          <p:cNvSpPr>
            <a:spLocks noGrp="1" noChangeArrowheads="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fr-FR" altLang="fr-FR" dirty="0"/>
          </a:p>
        </p:txBody>
      </p:sp>
      <p:sp>
        <p:nvSpPr>
          <p:cNvPr id="10245" name="Espace réservé de l'en-tête 1"/>
          <p:cNvSpPr>
            <a:spLocks noGrp="1"/>
          </p:cNvSpPr>
          <p:nvPr>
            <p:ph type="hdr" sz="quarter"/>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Arial" charset="0"/>
                <a:cs typeface="Arial" charset="0"/>
              </a:defRPr>
            </a:lvl1pPr>
            <a:lvl2pPr marL="703128" indent="-270434">
              <a:defRPr>
                <a:solidFill>
                  <a:schemeClr val="tx1"/>
                </a:solidFill>
                <a:latin typeface="Arial" charset="0"/>
                <a:ea typeface="Arial" charset="0"/>
                <a:cs typeface="Arial" charset="0"/>
              </a:defRPr>
            </a:lvl2pPr>
            <a:lvl3pPr marL="1081735" indent="-216347">
              <a:defRPr>
                <a:solidFill>
                  <a:schemeClr val="tx1"/>
                </a:solidFill>
                <a:latin typeface="Arial" charset="0"/>
                <a:ea typeface="Arial" charset="0"/>
                <a:cs typeface="Arial" charset="0"/>
              </a:defRPr>
            </a:lvl3pPr>
            <a:lvl4pPr marL="1514429" indent="-216347">
              <a:defRPr>
                <a:solidFill>
                  <a:schemeClr val="tx1"/>
                </a:solidFill>
                <a:latin typeface="Arial" charset="0"/>
                <a:ea typeface="Arial" charset="0"/>
                <a:cs typeface="Arial" charset="0"/>
              </a:defRPr>
            </a:lvl4pPr>
            <a:lvl5pPr marL="1947123" indent="-216347">
              <a:defRPr>
                <a:solidFill>
                  <a:schemeClr val="tx1"/>
                </a:solidFill>
                <a:latin typeface="Arial" charset="0"/>
                <a:ea typeface="Arial" charset="0"/>
                <a:cs typeface="Arial" charset="0"/>
              </a:defRPr>
            </a:lvl5pPr>
            <a:lvl6pPr marL="2379817" indent="-216347" eaLnBrk="0" fontAlgn="base" hangingPunct="0">
              <a:spcBef>
                <a:spcPct val="0"/>
              </a:spcBef>
              <a:spcAft>
                <a:spcPct val="0"/>
              </a:spcAft>
              <a:defRPr>
                <a:solidFill>
                  <a:schemeClr val="tx1"/>
                </a:solidFill>
                <a:latin typeface="Arial" charset="0"/>
                <a:ea typeface="Arial" charset="0"/>
                <a:cs typeface="Arial" charset="0"/>
              </a:defRPr>
            </a:lvl6pPr>
            <a:lvl7pPr marL="2812512" indent="-216347" eaLnBrk="0" fontAlgn="base" hangingPunct="0">
              <a:spcBef>
                <a:spcPct val="0"/>
              </a:spcBef>
              <a:spcAft>
                <a:spcPct val="0"/>
              </a:spcAft>
              <a:defRPr>
                <a:solidFill>
                  <a:schemeClr val="tx1"/>
                </a:solidFill>
                <a:latin typeface="Arial" charset="0"/>
                <a:ea typeface="Arial" charset="0"/>
                <a:cs typeface="Arial" charset="0"/>
              </a:defRPr>
            </a:lvl7pPr>
            <a:lvl8pPr marL="3245206" indent="-216347" eaLnBrk="0" fontAlgn="base" hangingPunct="0">
              <a:spcBef>
                <a:spcPct val="0"/>
              </a:spcBef>
              <a:spcAft>
                <a:spcPct val="0"/>
              </a:spcAft>
              <a:defRPr>
                <a:solidFill>
                  <a:schemeClr val="tx1"/>
                </a:solidFill>
                <a:latin typeface="Arial" charset="0"/>
                <a:ea typeface="Arial" charset="0"/>
                <a:cs typeface="Arial" charset="0"/>
              </a:defRPr>
            </a:lvl8pPr>
            <a:lvl9pPr marL="3677900" indent="-216347" eaLnBrk="0" fontAlgn="base" hangingPunct="0">
              <a:spcBef>
                <a:spcPct val="0"/>
              </a:spcBef>
              <a:spcAft>
                <a:spcPct val="0"/>
              </a:spcAft>
              <a:defRPr>
                <a:solidFill>
                  <a:schemeClr val="tx1"/>
                </a:solidFill>
                <a:latin typeface="Arial" charset="0"/>
                <a:ea typeface="Arial" charset="0"/>
                <a:cs typeface="Arial" charset="0"/>
              </a:defRPr>
            </a:lvl9pPr>
          </a:lstStyle>
          <a:p>
            <a:endParaRPr lang="fr-FR" altLang="fr-FR"/>
          </a:p>
        </p:txBody>
      </p:sp>
    </p:spTree>
    <p:extLst>
      <p:ext uri="{BB962C8B-B14F-4D97-AF65-F5344CB8AC3E}">
        <p14:creationId xmlns="" xmlns:p14="http://schemas.microsoft.com/office/powerpoint/2010/main" val="3970580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48A051D-B6FD-E24E-8F78-D6A363685DD9}" type="slidenum">
              <a:rPr lang="fr-FR" smtClean="0"/>
              <a:pPr/>
              <a:t>11</a:t>
            </a:fld>
            <a:endParaRPr lang="fr-FR"/>
          </a:p>
        </p:txBody>
      </p:sp>
    </p:spTree>
    <p:extLst>
      <p:ext uri="{BB962C8B-B14F-4D97-AF65-F5344CB8AC3E}">
        <p14:creationId xmlns="" xmlns:p14="http://schemas.microsoft.com/office/powerpoint/2010/main" val="1908383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Première: 12h15, Terminale 11h15</a:t>
            </a:r>
          </a:p>
          <a:p>
            <a:r>
              <a:rPr lang="fr-FR" dirty="0">
                <a:effectLst/>
              </a:rPr>
              <a:t>	- Gestion des ressources et de l'alimentation, Biologie-écologie, Physique chimie, Science Techniques des Equipements, Science et technologie des aménagements: </a:t>
            </a:r>
            <a:r>
              <a:rPr lang="fr-FR" b="1" dirty="0">
                <a:effectLst/>
              </a:rPr>
              <a:t>6 heures 45</a:t>
            </a:r>
          </a:p>
          <a:p>
            <a:r>
              <a:rPr lang="fr-FR" dirty="0">
                <a:effectLst/>
              </a:rPr>
              <a:t>	- Territoires et sociétés: Sciences économiques sociales, et gestion Education Socio Culturelle: </a:t>
            </a:r>
            <a:r>
              <a:rPr lang="fr-FR" b="1" dirty="0">
                <a:effectLst/>
              </a:rPr>
              <a:t>2 heures 30</a:t>
            </a:r>
          </a:p>
          <a:p>
            <a:r>
              <a:rPr lang="fr-FR" dirty="0">
                <a:effectLst/>
              </a:rPr>
              <a:t>	-Technologie (parmi aménagement, production agricole) Sciences et techniques du domaine technologique </a:t>
            </a:r>
            <a:r>
              <a:rPr lang="fr-FR" b="1" dirty="0">
                <a:effectLst/>
              </a:rPr>
              <a:t>3 heures</a:t>
            </a:r>
          </a:p>
          <a:p>
            <a:endParaRPr lang="fr-FR" dirty="0">
              <a:effectLst/>
            </a:endParaRPr>
          </a:p>
          <a:p>
            <a:r>
              <a:rPr lang="fr-FR" dirty="0">
                <a:effectLst/>
              </a:rPr>
              <a:t>Terminale</a:t>
            </a:r>
            <a:r>
              <a:rPr lang="fr-FR" dirty="0"/>
              <a:t/>
            </a:r>
            <a:br>
              <a:rPr lang="fr-FR" dirty="0"/>
            </a:br>
            <a:endParaRPr lang="fr-FR" dirty="0"/>
          </a:p>
        </p:txBody>
      </p:sp>
      <p:sp>
        <p:nvSpPr>
          <p:cNvPr id="4" name="Espace réservé du numéro de diapositive 3"/>
          <p:cNvSpPr>
            <a:spLocks noGrp="1"/>
          </p:cNvSpPr>
          <p:nvPr>
            <p:ph type="sldNum" sz="quarter" idx="5"/>
          </p:nvPr>
        </p:nvSpPr>
        <p:spPr/>
        <p:txBody>
          <a:bodyPr/>
          <a:lstStyle/>
          <a:p>
            <a:fld id="{548A051D-B6FD-E24E-8F78-D6A363685DD9}" type="slidenum">
              <a:rPr lang="fr-FR" smtClean="0"/>
              <a:pPr/>
              <a:t>17</a:t>
            </a:fld>
            <a:endParaRPr lang="fr-FR"/>
          </a:p>
        </p:txBody>
      </p:sp>
    </p:spTree>
    <p:extLst>
      <p:ext uri="{BB962C8B-B14F-4D97-AF65-F5344CB8AC3E}">
        <p14:creationId xmlns="" xmlns:p14="http://schemas.microsoft.com/office/powerpoint/2010/main" val="1660204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8"/>
          <p:cNvSpPr>
            <a:spLocks noGrp="1" noChangeArrowheads="1"/>
          </p:cNvSpPr>
          <p:nvPr>
            <p:ph type="sldNum" sz="quarter"/>
          </p:nvPr>
        </p:nvSpPr>
        <p:spPr>
          <a:noFill/>
          <a:ln/>
        </p:spPr>
        <p:txBody>
          <a:bodyPr/>
          <a:lstStyle/>
          <a:p>
            <a:fld id="{D3F2E544-FBAC-4F46-9741-DF7A9B119E83}" type="slidenum">
              <a:rPr lang="fr-FR" altLang="fr-FR" smtClean="0">
                <a:latin typeface="Calibri" pitchFamily="34" charset="0"/>
                <a:ea typeface="Microsoft YaHei" pitchFamily="34" charset="-122"/>
                <a:cs typeface="Segoe UI" pitchFamily="34" charset="0"/>
              </a:rPr>
              <a:pPr/>
              <a:t>18</a:t>
            </a:fld>
            <a:endParaRPr lang="fr-FR" altLang="fr-FR" smtClean="0">
              <a:latin typeface="Calibri" pitchFamily="34" charset="0"/>
              <a:ea typeface="Microsoft YaHei" pitchFamily="34" charset="-122"/>
              <a:cs typeface="Segoe UI" pitchFamily="34" charset="0"/>
            </a:endParaRPr>
          </a:p>
        </p:txBody>
      </p:sp>
      <p:sp>
        <p:nvSpPr>
          <p:cNvPr id="614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148" name="Text Box 2"/>
          <p:cNvSpPr txBox="1">
            <a:spLocks noChangeArrowheads="1"/>
          </p:cNvSpPr>
          <p:nvPr/>
        </p:nvSpPr>
        <p:spPr bwMode="auto">
          <a:xfrm>
            <a:off x="685800" y="4343400"/>
            <a:ext cx="5486400" cy="4114800"/>
          </a:xfrm>
          <a:prstGeom prst="rect">
            <a:avLst/>
          </a:prstGeom>
          <a:noFill/>
          <a:ln w="9525">
            <a:noFill/>
            <a:round/>
            <a:headEnd/>
            <a:tailEnd/>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1200" b="0">
                <a:solidFill>
                  <a:srgbClr val="000000"/>
                </a:solidFill>
                <a:latin typeface="Calibri" pitchFamily="34" charset="0"/>
              </a:rPr>
              <a:t>Chaque spécialité de bac STI 2D propose un enseignement de tronc commun pluri technologique se déroulant sur un espace d’étude de systèmes unique et partagé, représentatif de tous les domaines techniques et accueillant 50% des heures de formation STI du cycle terminal.</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1200" b="0">
                <a:solidFill>
                  <a:srgbClr val="000000"/>
                </a:solidFill>
                <a:latin typeface="Calibri" pitchFamily="34" charset="0"/>
              </a:rPr>
              <a:t> </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1200" b="0">
                <a:solidFill>
                  <a:srgbClr val="000000"/>
                </a:solidFill>
                <a:latin typeface="Calibri" pitchFamily="34" charset="0"/>
              </a:rPr>
              <a:t>Chaque spécialité de bac STI 2D propose un enseignement de spécialisation, se déroulant sur un espace de prototypage et projet spécifique à chaque spécialité et accueillant 50% des heures de formation STI du cycle terminal.</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sz="1200" b="0">
              <a:solidFill>
                <a:srgbClr val="000000"/>
              </a:solidFill>
              <a:latin typeface="Calibri" pitchFamily="34" charset="0"/>
            </a:endParaRPr>
          </a:p>
        </p:txBody>
      </p:sp>
      <p:sp>
        <p:nvSpPr>
          <p:cNvPr id="6149"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A6F15D7A-CC69-4316-B92A-9BC8DFC1884C}" type="slidenum">
              <a:rPr lang="fr-FR" altLang="fr-FR" sz="1200" b="0">
                <a:solidFill>
                  <a:srgbClr val="FF0000"/>
                </a:solidFill>
                <a:latin typeface="Calibri" pitchFamily="34" charset="0"/>
              </a:rPr>
              <a:pPr algn="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18</a:t>
            </a:fld>
            <a:endParaRPr lang="fr-FR" altLang="fr-FR" sz="1200" b="0">
              <a:solidFill>
                <a:srgbClr val="FF0000"/>
              </a:solidFill>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B988CC9C-4E67-49CF-A230-038B0AA1C272}" type="datetimeFigureOut">
              <a:rPr lang="fr-FR" smtClean="0"/>
              <a:pPr/>
              <a:t>13/02/2020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36FEF4-F397-409E-8820-0F8D9A6B9878}"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8CC9C-4E67-49CF-A230-038B0AA1C272}" type="datetimeFigureOut">
              <a:rPr lang="fr-FR" smtClean="0"/>
              <a:pPr/>
              <a:t>13/02/2020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36FEF4-F397-409E-8820-0F8D9A6B987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8CC9C-4E67-49CF-A230-038B0AA1C272}" type="datetimeFigureOut">
              <a:rPr lang="fr-FR" smtClean="0"/>
              <a:pPr/>
              <a:t>13/02/2020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36FEF4-F397-409E-8820-0F8D9A6B9878}"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88CC9C-4E67-49CF-A230-038B0AA1C272}" type="datetimeFigureOut">
              <a:rPr lang="fr-FR" smtClean="0"/>
              <a:pPr/>
              <a:t>13/02/2020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36FEF4-F397-409E-8820-0F8D9A6B9878}"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B988CC9C-4E67-49CF-A230-038B0AA1C272}" type="datetimeFigureOut">
              <a:rPr lang="fr-FR" smtClean="0"/>
              <a:pPr/>
              <a:t>13/02/2020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36FEF4-F397-409E-8820-0F8D9A6B9878}"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988CC9C-4E67-49CF-A230-038B0AA1C272}" type="datetimeFigureOut">
              <a:rPr lang="fr-FR" smtClean="0"/>
              <a:pPr/>
              <a:t>13/02/2020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D36FEF4-F397-409E-8820-0F8D9A6B9878}"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988CC9C-4E67-49CF-A230-038B0AA1C272}" type="datetimeFigureOut">
              <a:rPr lang="fr-FR" smtClean="0"/>
              <a:pPr/>
              <a:t>13/02/2020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D36FEF4-F397-409E-8820-0F8D9A6B9878}"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B988CC9C-4E67-49CF-A230-038B0AA1C272}" type="datetimeFigureOut">
              <a:rPr lang="fr-FR" smtClean="0"/>
              <a:pPr/>
              <a:t>13/02/2020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D36FEF4-F397-409E-8820-0F8D9A6B9878}"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988CC9C-4E67-49CF-A230-038B0AA1C272}" type="datetimeFigureOut">
              <a:rPr lang="fr-FR" smtClean="0"/>
              <a:pPr/>
              <a:t>13/02/2020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D36FEF4-F397-409E-8820-0F8D9A6B9878}"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988CC9C-4E67-49CF-A230-038B0AA1C272}" type="datetimeFigureOut">
              <a:rPr lang="fr-FR" smtClean="0"/>
              <a:pPr/>
              <a:t>13/02/2020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D36FEF4-F397-409E-8820-0F8D9A6B9878}"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988CC9C-4E67-49CF-A230-038B0AA1C272}" type="datetimeFigureOut">
              <a:rPr lang="fr-FR" smtClean="0"/>
              <a:pPr/>
              <a:t>13/02/2020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D36FEF4-F397-409E-8820-0F8D9A6B9878}"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8CC9C-4E67-49CF-A230-038B0AA1C272}" type="datetimeFigureOut">
              <a:rPr lang="fr-FR" smtClean="0"/>
              <a:pPr/>
              <a:t>13/02/2020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36FEF4-F397-409E-8820-0F8D9A6B9878}"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emf"/><Relationship Id="rId7" Type="http://schemas.openxmlformats.org/officeDocument/2006/relationships/image" Target="../media/image19.emf"/><Relationship Id="rId2" Type="http://schemas.openxmlformats.org/officeDocument/2006/relationships/image" Target="../media/image14.emf"/><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6.jpeg"/><Relationship Id="rId11" Type="http://schemas.openxmlformats.org/officeDocument/2006/relationships/image" Target="../media/image41.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8.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Entrer au lycée général et technologique</a:t>
            </a:r>
            <a:endParaRPr lang="fr-FR" dirty="0"/>
          </a:p>
        </p:txBody>
      </p:sp>
      <p:sp>
        <p:nvSpPr>
          <p:cNvPr id="3" name="Sous-titre 2"/>
          <p:cNvSpPr>
            <a:spLocks noGrp="1"/>
          </p:cNvSpPr>
          <p:nvPr>
            <p:ph type="subTitle" idx="1"/>
          </p:nvPr>
        </p:nvSpPr>
        <p:spPr/>
        <p:txBody>
          <a:bodyPr/>
          <a:lstStyle/>
          <a:p>
            <a:r>
              <a:rPr lang="fr-FR" dirty="0" smtClean="0"/>
              <a:t>Lycées Albert Thomas, Jean Puy, </a:t>
            </a:r>
            <a:r>
              <a:rPr lang="fr-FR" dirty="0" err="1" smtClean="0"/>
              <a:t>Chervé</a:t>
            </a:r>
            <a:r>
              <a:rPr lang="fr-FR" dirty="0" smtClean="0"/>
              <a:t>, Jérémie de la Rue et Carnot</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500034" y="357166"/>
            <a:ext cx="8001056" cy="369332"/>
          </a:xfrm>
          <a:prstGeom prst="rect">
            <a:avLst/>
          </a:prstGeom>
          <a:noFill/>
        </p:spPr>
        <p:txBody>
          <a:bodyPr wrap="square" rtlCol="0">
            <a:spAutoFit/>
          </a:bodyPr>
          <a:lstStyle/>
          <a:p>
            <a:pPr algn="ctr"/>
            <a:r>
              <a:rPr lang="fr-FR" u="sng" dirty="0" smtClean="0"/>
              <a:t>ENSEIGNEMENT OPTIONNEL – Lycée Jean Puy</a:t>
            </a:r>
            <a:endParaRPr lang="fr-FR" u="sng" dirty="0"/>
          </a:p>
        </p:txBody>
      </p:sp>
      <p:pic>
        <p:nvPicPr>
          <p:cNvPr id="5" name="Image 4"/>
          <p:cNvPicPr/>
          <p:nvPr/>
        </p:nvPicPr>
        <p:blipFill>
          <a:blip r:embed="rId2">
            <a:extLst>
              <a:ext uri="{28A0092B-C50C-407E-A947-70E740481C1C}">
                <a14:useLocalDpi xmlns:a14="http://schemas.microsoft.com/office/drawing/2010/main" xmlns="" val="0"/>
              </a:ext>
            </a:extLst>
          </a:blip>
          <a:srcRect/>
          <a:stretch>
            <a:fillRect/>
          </a:stretch>
        </p:blipFill>
        <p:spPr bwMode="auto">
          <a:xfrm>
            <a:off x="571472" y="1000108"/>
            <a:ext cx="1478280" cy="327660"/>
          </a:xfrm>
          <a:prstGeom prst="rect">
            <a:avLst/>
          </a:prstGeom>
          <a:noFill/>
          <a:ln>
            <a:noFill/>
          </a:ln>
        </p:spPr>
      </p:pic>
      <p:pic>
        <p:nvPicPr>
          <p:cNvPr id="6" name="Image 5"/>
          <p:cNvPicPr/>
          <p:nvPr/>
        </p:nvPicPr>
        <p:blipFill>
          <a:blip r:embed="rId3">
            <a:extLst>
              <a:ext uri="{28A0092B-C50C-407E-A947-70E740481C1C}">
                <a14:useLocalDpi xmlns:a14="http://schemas.microsoft.com/office/drawing/2010/main" xmlns="" val="0"/>
              </a:ext>
            </a:extLst>
          </a:blip>
          <a:srcRect/>
          <a:stretch>
            <a:fillRect/>
          </a:stretch>
        </p:blipFill>
        <p:spPr bwMode="auto">
          <a:xfrm>
            <a:off x="714348" y="1357298"/>
            <a:ext cx="1303020" cy="335280"/>
          </a:xfrm>
          <a:prstGeom prst="rect">
            <a:avLst/>
          </a:prstGeom>
          <a:noFill/>
          <a:ln>
            <a:noFill/>
          </a:ln>
        </p:spPr>
      </p:pic>
      <p:graphicFrame>
        <p:nvGraphicFramePr>
          <p:cNvPr id="7" name="Tableau 6"/>
          <p:cNvGraphicFramePr>
            <a:graphicFrameLocks noGrp="1"/>
          </p:cNvGraphicFramePr>
          <p:nvPr/>
        </p:nvGraphicFramePr>
        <p:xfrm>
          <a:off x="2357422" y="1142984"/>
          <a:ext cx="2143140" cy="370840"/>
        </p:xfrm>
        <a:graphic>
          <a:graphicData uri="http://schemas.openxmlformats.org/drawingml/2006/table">
            <a:tbl>
              <a:tblPr firstRow="1" bandRow="1">
                <a:tableStyleId>{5C22544A-7EE6-4342-B048-85BDC9FD1C3A}</a:tableStyleId>
              </a:tblPr>
              <a:tblGrid>
                <a:gridCol w="2143140">
                  <a:extLst>
                    <a:ext uri="{9D8B030D-6E8A-4147-A177-3AD203B41FA5}">
                      <a16:colId xmlns:a16="http://schemas.microsoft.com/office/drawing/2014/main" xmlns="" val="20000"/>
                    </a:ext>
                  </a:extLst>
                </a:gridCol>
              </a:tblGrid>
              <a:tr h="370840">
                <a:tc>
                  <a:txBody>
                    <a:bodyPr/>
                    <a:lstStyle/>
                    <a:p>
                      <a:pPr algn="ctr"/>
                      <a:r>
                        <a:rPr lang="fr-FR" dirty="0" smtClean="0"/>
                        <a:t>Arts plastiques</a:t>
                      </a:r>
                      <a:endParaRPr lang="fr-FR" dirty="0"/>
                    </a:p>
                  </a:txBody>
                  <a:tcPr/>
                </a:tc>
                <a:extLst>
                  <a:ext uri="{0D108BD9-81ED-4DB2-BD59-A6C34878D82A}">
                    <a16:rowId xmlns:a16="http://schemas.microsoft.com/office/drawing/2014/main" xmlns="" val="10000"/>
                  </a:ext>
                </a:extLst>
              </a:tr>
            </a:tbl>
          </a:graphicData>
        </a:graphic>
      </p:graphicFrame>
      <p:pic>
        <p:nvPicPr>
          <p:cNvPr id="8" name="Image 7"/>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857752" y="1000108"/>
            <a:ext cx="1165860" cy="990600"/>
          </a:xfrm>
          <a:prstGeom prst="rect">
            <a:avLst/>
          </a:prstGeom>
          <a:noFill/>
          <a:ln>
            <a:noFill/>
          </a:ln>
        </p:spPr>
      </p:pic>
      <p:pic>
        <p:nvPicPr>
          <p:cNvPr id="9" name="Image 8"/>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143636" y="1000108"/>
            <a:ext cx="1120140" cy="1013460"/>
          </a:xfrm>
          <a:prstGeom prst="rect">
            <a:avLst/>
          </a:prstGeom>
          <a:noFill/>
          <a:ln>
            <a:noFill/>
          </a:ln>
        </p:spPr>
      </p:pic>
      <p:pic>
        <p:nvPicPr>
          <p:cNvPr id="10" name="Image 9"/>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429520" y="857232"/>
            <a:ext cx="1181100" cy="1249680"/>
          </a:xfrm>
          <a:prstGeom prst="rect">
            <a:avLst/>
          </a:prstGeom>
          <a:noFill/>
          <a:ln>
            <a:noFill/>
          </a:ln>
        </p:spPr>
      </p:pic>
      <p:graphicFrame>
        <p:nvGraphicFramePr>
          <p:cNvPr id="11" name="Tableau 10"/>
          <p:cNvGraphicFramePr>
            <a:graphicFrameLocks noGrp="1"/>
          </p:cNvGraphicFramePr>
          <p:nvPr/>
        </p:nvGraphicFramePr>
        <p:xfrm>
          <a:off x="5286380" y="2285992"/>
          <a:ext cx="2905124" cy="370840"/>
        </p:xfrm>
        <a:graphic>
          <a:graphicData uri="http://schemas.openxmlformats.org/drawingml/2006/table">
            <a:tbl>
              <a:tblPr firstRow="1" bandRow="1">
                <a:tableStyleId>{5C22544A-7EE6-4342-B048-85BDC9FD1C3A}</a:tableStyleId>
              </a:tblPr>
              <a:tblGrid>
                <a:gridCol w="2905124">
                  <a:extLst>
                    <a:ext uri="{9D8B030D-6E8A-4147-A177-3AD203B41FA5}">
                      <a16:colId xmlns:a16="http://schemas.microsoft.com/office/drawing/2014/main" xmlns="" val="20000"/>
                    </a:ext>
                  </a:extLst>
                </a:gridCol>
              </a:tblGrid>
              <a:tr h="370840">
                <a:tc>
                  <a:txBody>
                    <a:bodyPr/>
                    <a:lstStyle/>
                    <a:p>
                      <a:pPr algn="ctr"/>
                      <a:r>
                        <a:rPr lang="fr-FR" dirty="0" smtClean="0"/>
                        <a:t>Cinéma audio-visuel</a:t>
                      </a:r>
                      <a:endParaRPr lang="fr-FR" dirty="0"/>
                    </a:p>
                  </a:txBody>
                  <a:tcPr/>
                </a:tc>
                <a:extLst>
                  <a:ext uri="{0D108BD9-81ED-4DB2-BD59-A6C34878D82A}">
                    <a16:rowId xmlns:a16="http://schemas.microsoft.com/office/drawing/2014/main" xmlns="" val="10000"/>
                  </a:ext>
                </a:extLst>
              </a:tr>
            </a:tbl>
          </a:graphicData>
        </a:graphic>
      </p:graphicFrame>
      <p:pic>
        <p:nvPicPr>
          <p:cNvPr id="12" name="Image 1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14348" y="2000240"/>
            <a:ext cx="1102044" cy="1283972"/>
          </a:xfrm>
          <a:prstGeom prst="rect">
            <a:avLst/>
          </a:prstGeom>
          <a:noFill/>
          <a:ln>
            <a:noFill/>
          </a:ln>
        </p:spPr>
      </p:pic>
      <p:graphicFrame>
        <p:nvGraphicFramePr>
          <p:cNvPr id="13" name="Tableau 12"/>
          <p:cNvGraphicFramePr>
            <a:graphicFrameLocks noGrp="1"/>
          </p:cNvGraphicFramePr>
          <p:nvPr/>
        </p:nvGraphicFramePr>
        <p:xfrm>
          <a:off x="2000232" y="2357430"/>
          <a:ext cx="2262182" cy="370840"/>
        </p:xfrm>
        <a:graphic>
          <a:graphicData uri="http://schemas.openxmlformats.org/drawingml/2006/table">
            <a:tbl>
              <a:tblPr firstRow="1" bandRow="1">
                <a:tableStyleId>{5C22544A-7EE6-4342-B048-85BDC9FD1C3A}</a:tableStyleId>
              </a:tblPr>
              <a:tblGrid>
                <a:gridCol w="2262182">
                  <a:extLst>
                    <a:ext uri="{9D8B030D-6E8A-4147-A177-3AD203B41FA5}">
                      <a16:colId xmlns:a16="http://schemas.microsoft.com/office/drawing/2014/main" xmlns="" val="20000"/>
                    </a:ext>
                  </a:extLst>
                </a:gridCol>
              </a:tblGrid>
              <a:tr h="370840">
                <a:tc>
                  <a:txBody>
                    <a:bodyPr/>
                    <a:lstStyle/>
                    <a:p>
                      <a:pPr algn="ctr"/>
                      <a:r>
                        <a:rPr lang="fr-FR" dirty="0" smtClean="0"/>
                        <a:t>Musique</a:t>
                      </a:r>
                      <a:endParaRPr lang="fr-FR" dirty="0"/>
                    </a:p>
                  </a:txBody>
                  <a:tcPr/>
                </a:tc>
                <a:extLst>
                  <a:ext uri="{0D108BD9-81ED-4DB2-BD59-A6C34878D82A}">
                    <a16:rowId xmlns:a16="http://schemas.microsoft.com/office/drawing/2014/main" xmlns="" val="10000"/>
                  </a:ext>
                </a:extLst>
              </a:tr>
            </a:tbl>
          </a:graphicData>
        </a:graphic>
      </p:graphicFrame>
      <p:pic>
        <p:nvPicPr>
          <p:cNvPr id="14" name="Image 13"/>
          <p:cNvPicPr/>
          <p:nvPr/>
        </p:nvPicPr>
        <p:blipFill>
          <a:blip r:embed="rId8">
            <a:extLst>
              <a:ext uri="{28A0092B-C50C-407E-A947-70E740481C1C}">
                <a14:useLocalDpi xmlns:a14="http://schemas.microsoft.com/office/drawing/2010/main" xmlns="" val="0"/>
              </a:ext>
            </a:extLst>
          </a:blip>
          <a:srcRect/>
          <a:stretch>
            <a:fillRect/>
          </a:stretch>
        </p:blipFill>
        <p:spPr bwMode="auto">
          <a:xfrm>
            <a:off x="6286512" y="3000372"/>
            <a:ext cx="1958340" cy="1341120"/>
          </a:xfrm>
          <a:prstGeom prst="rect">
            <a:avLst/>
          </a:prstGeom>
          <a:noFill/>
          <a:ln>
            <a:noFill/>
          </a:ln>
        </p:spPr>
      </p:pic>
      <p:graphicFrame>
        <p:nvGraphicFramePr>
          <p:cNvPr id="15" name="Tableau 14"/>
          <p:cNvGraphicFramePr>
            <a:graphicFrameLocks noGrp="1"/>
          </p:cNvGraphicFramePr>
          <p:nvPr/>
        </p:nvGraphicFramePr>
        <p:xfrm>
          <a:off x="6000760" y="4572008"/>
          <a:ext cx="2476496" cy="370840"/>
        </p:xfrm>
        <a:graphic>
          <a:graphicData uri="http://schemas.openxmlformats.org/drawingml/2006/table">
            <a:tbl>
              <a:tblPr firstRow="1" bandRow="1">
                <a:tableStyleId>{5C22544A-7EE6-4342-B048-85BDC9FD1C3A}</a:tableStyleId>
              </a:tblPr>
              <a:tblGrid>
                <a:gridCol w="2476496">
                  <a:extLst>
                    <a:ext uri="{9D8B030D-6E8A-4147-A177-3AD203B41FA5}">
                      <a16:colId xmlns:a16="http://schemas.microsoft.com/office/drawing/2014/main" xmlns="" val="20000"/>
                    </a:ext>
                  </a:extLst>
                </a:gridCol>
              </a:tblGrid>
              <a:tr h="370840">
                <a:tc>
                  <a:txBody>
                    <a:bodyPr/>
                    <a:lstStyle/>
                    <a:p>
                      <a:pPr algn="ctr"/>
                      <a:r>
                        <a:rPr lang="fr-FR" dirty="0" smtClean="0"/>
                        <a:t>Chinois</a:t>
                      </a:r>
                      <a:endParaRPr lang="fr-FR" dirty="0"/>
                    </a:p>
                  </a:txBody>
                  <a:tcPr/>
                </a:tc>
                <a:extLst>
                  <a:ext uri="{0D108BD9-81ED-4DB2-BD59-A6C34878D82A}">
                    <a16:rowId xmlns:a16="http://schemas.microsoft.com/office/drawing/2014/main" xmlns="" val="10000"/>
                  </a:ext>
                </a:extLst>
              </a:tr>
            </a:tbl>
          </a:graphicData>
        </a:graphic>
      </p:graphicFrame>
      <p:pic>
        <p:nvPicPr>
          <p:cNvPr id="16" name="Image 15"/>
          <p:cNvPicPr/>
          <p:nvPr/>
        </p:nvPicPr>
        <p:blipFill>
          <a:blip r:embed="rId9">
            <a:extLst>
              <a:ext uri="{28A0092B-C50C-407E-A947-70E740481C1C}">
                <a14:useLocalDpi xmlns:a14="http://schemas.microsoft.com/office/drawing/2010/main" xmlns="" val="0"/>
              </a:ext>
            </a:extLst>
          </a:blip>
          <a:srcRect/>
          <a:stretch>
            <a:fillRect/>
          </a:stretch>
        </p:blipFill>
        <p:spPr bwMode="auto">
          <a:xfrm>
            <a:off x="857224" y="3500438"/>
            <a:ext cx="1783080" cy="1371600"/>
          </a:xfrm>
          <a:prstGeom prst="rect">
            <a:avLst/>
          </a:prstGeom>
          <a:noFill/>
          <a:ln>
            <a:noFill/>
          </a:ln>
        </p:spPr>
      </p:pic>
      <p:graphicFrame>
        <p:nvGraphicFramePr>
          <p:cNvPr id="17" name="Tableau 16"/>
          <p:cNvGraphicFramePr>
            <a:graphicFrameLocks noGrp="1"/>
          </p:cNvGraphicFramePr>
          <p:nvPr/>
        </p:nvGraphicFramePr>
        <p:xfrm>
          <a:off x="3071802" y="3714752"/>
          <a:ext cx="2119306" cy="370840"/>
        </p:xfrm>
        <a:graphic>
          <a:graphicData uri="http://schemas.openxmlformats.org/drawingml/2006/table">
            <a:tbl>
              <a:tblPr firstRow="1" bandRow="1">
                <a:tableStyleId>{5C22544A-7EE6-4342-B048-85BDC9FD1C3A}</a:tableStyleId>
              </a:tblPr>
              <a:tblGrid>
                <a:gridCol w="2119306">
                  <a:extLst>
                    <a:ext uri="{9D8B030D-6E8A-4147-A177-3AD203B41FA5}">
                      <a16:colId xmlns:a16="http://schemas.microsoft.com/office/drawing/2014/main" xmlns="" val="20000"/>
                    </a:ext>
                  </a:extLst>
                </a:gridCol>
              </a:tblGrid>
              <a:tr h="370840">
                <a:tc>
                  <a:txBody>
                    <a:bodyPr/>
                    <a:lstStyle/>
                    <a:p>
                      <a:pPr algn="ctr"/>
                      <a:r>
                        <a:rPr lang="fr-FR" dirty="0" smtClean="0"/>
                        <a:t>Latin</a:t>
                      </a:r>
                      <a:endParaRPr lang="fr-FR" dirty="0"/>
                    </a:p>
                  </a:txBody>
                  <a:tcPr/>
                </a:tc>
                <a:extLst>
                  <a:ext uri="{0D108BD9-81ED-4DB2-BD59-A6C34878D82A}">
                    <a16:rowId xmlns:a16="http://schemas.microsoft.com/office/drawing/2014/main" xmlns="" val="10000"/>
                  </a:ext>
                </a:extLst>
              </a:tr>
            </a:tbl>
          </a:graphicData>
        </a:graphic>
      </p:graphicFrame>
      <p:graphicFrame>
        <p:nvGraphicFramePr>
          <p:cNvPr id="18" name="Tableau 17"/>
          <p:cNvGraphicFramePr>
            <a:graphicFrameLocks noGrp="1"/>
          </p:cNvGraphicFramePr>
          <p:nvPr/>
        </p:nvGraphicFramePr>
        <p:xfrm>
          <a:off x="3071802" y="4286256"/>
          <a:ext cx="2143140" cy="370840"/>
        </p:xfrm>
        <a:graphic>
          <a:graphicData uri="http://schemas.openxmlformats.org/drawingml/2006/table">
            <a:tbl>
              <a:tblPr firstRow="1" bandRow="1">
                <a:tableStyleId>{5C22544A-7EE6-4342-B048-85BDC9FD1C3A}</a:tableStyleId>
              </a:tblPr>
              <a:tblGrid>
                <a:gridCol w="2143140">
                  <a:extLst>
                    <a:ext uri="{9D8B030D-6E8A-4147-A177-3AD203B41FA5}">
                      <a16:colId xmlns:a16="http://schemas.microsoft.com/office/drawing/2014/main" xmlns="" val="20000"/>
                    </a:ext>
                  </a:extLst>
                </a:gridCol>
              </a:tblGrid>
              <a:tr h="370840">
                <a:tc>
                  <a:txBody>
                    <a:bodyPr/>
                    <a:lstStyle/>
                    <a:p>
                      <a:pPr algn="ctr"/>
                      <a:r>
                        <a:rPr lang="fr-FR" dirty="0" smtClean="0"/>
                        <a:t>Grec ancien</a:t>
                      </a:r>
                      <a:endParaRPr lang="fr-FR" dirty="0"/>
                    </a:p>
                  </a:txBody>
                  <a:tcPr/>
                </a:tc>
                <a:extLst>
                  <a:ext uri="{0D108BD9-81ED-4DB2-BD59-A6C34878D82A}">
                    <a16:rowId xmlns:a16="http://schemas.microsoft.com/office/drawing/2014/main" xmlns="" val="10000"/>
                  </a:ext>
                </a:extLst>
              </a:tr>
            </a:tbl>
          </a:graphicData>
        </a:graphic>
      </p:graphicFrame>
      <p:pic>
        <p:nvPicPr>
          <p:cNvPr id="19" name="Image 18"/>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4303396" y="6318439"/>
            <a:ext cx="822960" cy="464820"/>
          </a:xfrm>
          <a:prstGeom prst="rect">
            <a:avLst/>
          </a:prstGeom>
          <a:noFill/>
          <a:ln>
            <a:noFill/>
          </a:ln>
        </p:spPr>
      </p:pic>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6" name="Tableau 25"/>
          <p:cNvGraphicFramePr>
            <a:graphicFrameLocks noGrp="1"/>
          </p:cNvGraphicFramePr>
          <p:nvPr>
            <p:extLst>
              <p:ext uri="{D42A27DB-BD31-4B8C-83A1-F6EECF244321}">
                <p14:modId xmlns:p14="http://schemas.microsoft.com/office/powerpoint/2010/main" xmlns="" val="3536608067"/>
              </p:ext>
            </p:extLst>
          </p:nvPr>
        </p:nvGraphicFramePr>
        <p:xfrm>
          <a:off x="3036083" y="5272738"/>
          <a:ext cx="3262314" cy="914400"/>
        </p:xfrm>
        <a:graphic>
          <a:graphicData uri="http://schemas.openxmlformats.org/drawingml/2006/table">
            <a:tbl>
              <a:tblPr firstRow="1" bandRow="1">
                <a:tableStyleId>{5C22544A-7EE6-4342-B048-85BDC9FD1C3A}</a:tableStyleId>
              </a:tblPr>
              <a:tblGrid>
                <a:gridCol w="3262314">
                  <a:extLst>
                    <a:ext uri="{9D8B030D-6E8A-4147-A177-3AD203B41FA5}">
                      <a16:colId xmlns:a16="http://schemas.microsoft.com/office/drawing/2014/main" xmlns="" val="20000"/>
                    </a:ext>
                  </a:extLst>
                </a:gridCol>
              </a:tblGrid>
              <a:tr h="370840">
                <a:tc>
                  <a:txBody>
                    <a:bodyPr/>
                    <a:lstStyle/>
                    <a:p>
                      <a:r>
                        <a:rPr lang="fr-FR" dirty="0" smtClean="0"/>
                        <a:t>LVC Italien (langue vivante de complément) : cours au lycée A. Thomas</a:t>
                      </a:r>
                      <a:endParaRPr lang="fr-FR" dirty="0"/>
                    </a:p>
                  </a:txBody>
                  <a:tcPr/>
                </a:tc>
                <a:extLst>
                  <a:ext uri="{0D108BD9-81ED-4DB2-BD59-A6C34878D82A}">
                    <a16:rowId xmlns:a16="http://schemas.microsoft.com/office/drawing/2014/main" xmlns="" val="10000"/>
                  </a:ext>
                </a:extLst>
              </a:tr>
            </a:tbl>
          </a:graphicData>
        </a:graphic>
      </p:graphicFrame>
      <p:sp>
        <p:nvSpPr>
          <p:cNvPr id="27" name="Rectangle 26"/>
          <p:cNvSpPr/>
          <p:nvPr/>
        </p:nvSpPr>
        <p:spPr>
          <a:xfrm>
            <a:off x="428596" y="928670"/>
            <a:ext cx="4286280" cy="9286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28" name="Rectangle 27"/>
          <p:cNvSpPr/>
          <p:nvPr/>
        </p:nvSpPr>
        <p:spPr>
          <a:xfrm>
            <a:off x="4786314" y="714356"/>
            <a:ext cx="4143404" cy="21431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29" name="Rectangle 28"/>
          <p:cNvSpPr/>
          <p:nvPr/>
        </p:nvSpPr>
        <p:spPr>
          <a:xfrm>
            <a:off x="642910" y="1928802"/>
            <a:ext cx="3857652" cy="15001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30" name="Rectangle 29"/>
          <p:cNvSpPr/>
          <p:nvPr/>
        </p:nvSpPr>
        <p:spPr>
          <a:xfrm>
            <a:off x="785786" y="3500438"/>
            <a:ext cx="4500594" cy="15001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31" name="Rectangle 30"/>
          <p:cNvSpPr/>
          <p:nvPr/>
        </p:nvSpPr>
        <p:spPr>
          <a:xfrm>
            <a:off x="5857884" y="2928934"/>
            <a:ext cx="2786082" cy="21431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33" name="Rectangle 32"/>
          <p:cNvSpPr/>
          <p:nvPr/>
        </p:nvSpPr>
        <p:spPr>
          <a:xfrm>
            <a:off x="2940843" y="5192869"/>
            <a:ext cx="3429024" cy="10715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A5A5666A-8D44-446F-B7DE-456A664071FA}"/>
              </a:ext>
            </a:extLst>
          </p:cNvPr>
          <p:cNvSpPr>
            <a:spLocks noGrp="1"/>
          </p:cNvSpPr>
          <p:nvPr>
            <p:ph type="title"/>
          </p:nvPr>
        </p:nvSpPr>
        <p:spPr>
          <a:xfrm>
            <a:off x="571472" y="285728"/>
            <a:ext cx="7886700" cy="1325563"/>
          </a:xfrm>
        </p:spPr>
        <p:txBody>
          <a:bodyPr>
            <a:normAutofit fontScale="90000"/>
          </a:bodyPr>
          <a:lstStyle/>
          <a:p>
            <a:r>
              <a:rPr lang="fr-FR" dirty="0">
                <a:cs typeface="Calibri Light"/>
              </a:rPr>
              <a:t>ENSEIGNEMENT </a:t>
            </a:r>
            <a:r>
              <a:rPr lang="fr-FR" dirty="0" smtClean="0">
                <a:cs typeface="Calibri Light"/>
              </a:rPr>
              <a:t>OPTIONNEL (lycée agricole Roanne </a:t>
            </a:r>
            <a:r>
              <a:rPr lang="fr-FR" dirty="0" err="1" smtClean="0">
                <a:cs typeface="Calibri Light"/>
              </a:rPr>
              <a:t>Chervé</a:t>
            </a:r>
            <a:r>
              <a:rPr lang="fr-FR" dirty="0" smtClean="0">
                <a:cs typeface="Calibri Light"/>
              </a:rPr>
              <a:t>)</a:t>
            </a:r>
            <a:r>
              <a:rPr lang="fr-FR" dirty="0">
                <a:cs typeface="Calibri Light"/>
              </a:rPr>
              <a:t/>
            </a:r>
            <a:br>
              <a:rPr lang="fr-FR" dirty="0">
                <a:cs typeface="Calibri Light"/>
              </a:rPr>
            </a:br>
            <a:r>
              <a:rPr lang="fr-FR" sz="1600" dirty="0">
                <a:cs typeface="Calibri Light"/>
              </a:rPr>
              <a:t>(2 en seconde et un en 1</a:t>
            </a:r>
            <a:r>
              <a:rPr lang="fr-FR" sz="1600" baseline="30000" dirty="0">
                <a:cs typeface="Calibri Light"/>
              </a:rPr>
              <a:t>ère</a:t>
            </a:r>
            <a:r>
              <a:rPr lang="fr-FR" sz="1600" dirty="0">
                <a:cs typeface="Calibri Light"/>
              </a:rPr>
              <a:t>)</a:t>
            </a:r>
          </a:p>
        </p:txBody>
      </p:sp>
      <p:sp>
        <p:nvSpPr>
          <p:cNvPr id="3" name="Espace réservé du contenu 2">
            <a:extLst>
              <a:ext uri="{FF2B5EF4-FFF2-40B4-BE49-F238E27FC236}">
                <a16:creationId xmlns="" xmlns:a16="http://schemas.microsoft.com/office/drawing/2014/main" id="{49FB08A4-A4B0-4647-AA43-11152B5FFA1E}"/>
              </a:ext>
            </a:extLst>
          </p:cNvPr>
          <p:cNvSpPr>
            <a:spLocks noGrp="1"/>
          </p:cNvSpPr>
          <p:nvPr>
            <p:ph idx="1"/>
          </p:nvPr>
        </p:nvSpPr>
        <p:spPr>
          <a:xfrm>
            <a:off x="357158" y="2143116"/>
            <a:ext cx="7886700" cy="4351338"/>
          </a:xfrm>
        </p:spPr>
        <p:txBody>
          <a:bodyPr vert="horz" lIns="91440" tIns="45720" rIns="91440" bIns="45720" rtlCol="0" anchor="t">
            <a:normAutofit lnSpcReduction="10000"/>
          </a:bodyPr>
          <a:lstStyle/>
          <a:p>
            <a:r>
              <a:rPr lang="fr-FR" sz="3800" dirty="0">
                <a:cs typeface="Calibri"/>
              </a:rPr>
              <a:t>EATDD (Écologie/ Agronomie/ Territoires/ Développement durable)</a:t>
            </a:r>
          </a:p>
          <a:p>
            <a:endParaRPr lang="fr-FR" sz="3800" dirty="0">
              <a:cs typeface="Calibri"/>
            </a:endParaRPr>
          </a:p>
          <a:p>
            <a:r>
              <a:rPr lang="fr-FR" sz="3800" dirty="0">
                <a:cs typeface="Calibri"/>
              </a:rPr>
              <a:t>EPS avec section sportive </a:t>
            </a:r>
            <a:br>
              <a:rPr lang="fr-FR" sz="3800" dirty="0">
                <a:cs typeface="Calibri"/>
              </a:rPr>
            </a:br>
            <a:r>
              <a:rPr lang="fr-FR" sz="3800" dirty="0">
                <a:cs typeface="Calibri"/>
              </a:rPr>
              <a:t>Activités Pleine Nature</a:t>
            </a:r>
          </a:p>
          <a:p>
            <a:endParaRPr lang="fr-FR" sz="3800" dirty="0">
              <a:cs typeface="Calibri"/>
            </a:endParaRPr>
          </a:p>
          <a:p>
            <a:r>
              <a:rPr lang="fr-FR" sz="3800" dirty="0">
                <a:cs typeface="Calibri"/>
              </a:rPr>
              <a:t>HIPPOLOGIE et EQUITATION</a:t>
            </a:r>
          </a:p>
          <a:p>
            <a:endParaRPr lang="fr-FR" sz="3800" dirty="0">
              <a:cs typeface="Calibri"/>
            </a:endParaRPr>
          </a:p>
          <a:p>
            <a:pPr marL="0" indent="0">
              <a:buNone/>
            </a:pPr>
            <a:endParaRPr lang="fr-FR" sz="3300" i="1" dirty="0">
              <a:cs typeface="Calibri"/>
            </a:endParaRPr>
          </a:p>
          <a:p>
            <a:endParaRPr lang="fr-FR" dirty="0">
              <a:cs typeface="Calibri"/>
            </a:endParaRPr>
          </a:p>
        </p:txBody>
      </p:sp>
      <p:graphicFrame>
        <p:nvGraphicFramePr>
          <p:cNvPr id="6" name="Diagramme 5">
            <a:extLst>
              <a:ext uri="{FF2B5EF4-FFF2-40B4-BE49-F238E27FC236}">
                <a16:creationId xmlns="" xmlns:a16="http://schemas.microsoft.com/office/drawing/2014/main" id="{3050AA77-F0A7-094A-B5DF-92E8DC26D3DA}"/>
              </a:ext>
            </a:extLst>
          </p:cNvPr>
          <p:cNvGraphicFramePr/>
          <p:nvPr>
            <p:extLst>
              <p:ext uri="{D42A27DB-BD31-4B8C-83A1-F6EECF244321}">
                <p14:modId xmlns="" xmlns:p14="http://schemas.microsoft.com/office/powerpoint/2010/main" val="1988401150"/>
              </p:ext>
            </p:extLst>
          </p:nvPr>
        </p:nvGraphicFramePr>
        <p:xfrm>
          <a:off x="4845326" y="862012"/>
          <a:ext cx="6130242" cy="56830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571472" y="214290"/>
            <a:ext cx="7929618" cy="17145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 xmlns:p14="http://schemas.microsoft.com/office/powerpoint/2010/main" val="37906504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642910" y="500042"/>
            <a:ext cx="7929618" cy="1200329"/>
          </a:xfrm>
          <a:prstGeom prst="rect">
            <a:avLst/>
          </a:prstGeom>
          <a:noFill/>
        </p:spPr>
        <p:txBody>
          <a:bodyPr wrap="square" rtlCol="0">
            <a:spAutoFit/>
          </a:bodyPr>
          <a:lstStyle/>
          <a:p>
            <a:pPr algn="ctr"/>
            <a:r>
              <a:rPr lang="fr-FR" sz="3600" dirty="0" smtClean="0"/>
              <a:t>ENSEIGNEMENT OPTIONNEL </a:t>
            </a:r>
          </a:p>
          <a:p>
            <a:pPr algn="ctr"/>
            <a:r>
              <a:rPr lang="fr-FR" sz="3600" dirty="0" smtClean="0"/>
              <a:t>lycée Jérémie de la Rue – Charlieu</a:t>
            </a:r>
            <a:endParaRPr lang="fr-FR" sz="3600" dirty="0"/>
          </a:p>
        </p:txBody>
      </p:sp>
      <p:graphicFrame>
        <p:nvGraphicFramePr>
          <p:cNvPr id="5" name="Tableau 4"/>
          <p:cNvGraphicFramePr>
            <a:graphicFrameLocks noGrp="1"/>
          </p:cNvGraphicFramePr>
          <p:nvPr/>
        </p:nvGraphicFramePr>
        <p:xfrm>
          <a:off x="395536" y="2132856"/>
          <a:ext cx="1404926" cy="518160"/>
        </p:xfrm>
        <a:graphic>
          <a:graphicData uri="http://schemas.openxmlformats.org/drawingml/2006/table">
            <a:tbl>
              <a:tblPr firstRow="1" bandRow="1">
                <a:tableStyleId>{5C22544A-7EE6-4342-B048-85BDC9FD1C3A}</a:tableStyleId>
              </a:tblPr>
              <a:tblGrid>
                <a:gridCol w="1404926"/>
              </a:tblGrid>
              <a:tr h="370840">
                <a:tc>
                  <a:txBody>
                    <a:bodyPr/>
                    <a:lstStyle/>
                    <a:p>
                      <a:r>
                        <a:rPr lang="fr-FR" sz="2800" dirty="0" smtClean="0"/>
                        <a:t>Latin</a:t>
                      </a:r>
                      <a:endParaRPr lang="fr-FR" sz="2800" dirty="0"/>
                    </a:p>
                  </a:txBody>
                  <a:tcPr>
                    <a:solidFill>
                      <a:schemeClr val="accent3">
                        <a:lumMod val="75000"/>
                      </a:schemeClr>
                    </a:solidFill>
                  </a:tcPr>
                </a:tc>
              </a:tr>
            </a:tbl>
          </a:graphicData>
        </a:graphic>
      </p:graphicFrame>
      <p:graphicFrame>
        <p:nvGraphicFramePr>
          <p:cNvPr id="6" name="Tableau 5"/>
          <p:cNvGraphicFramePr>
            <a:graphicFrameLocks noGrp="1"/>
          </p:cNvGraphicFramePr>
          <p:nvPr/>
        </p:nvGraphicFramePr>
        <p:xfrm>
          <a:off x="395536" y="3414896"/>
          <a:ext cx="3960440" cy="518160"/>
        </p:xfrm>
        <a:graphic>
          <a:graphicData uri="http://schemas.openxmlformats.org/drawingml/2006/table">
            <a:tbl>
              <a:tblPr firstRow="1" bandRow="1">
                <a:tableStyleId>{5C22544A-7EE6-4342-B048-85BDC9FD1C3A}</a:tableStyleId>
              </a:tblPr>
              <a:tblGrid>
                <a:gridCol w="3960440"/>
              </a:tblGrid>
              <a:tr h="370840">
                <a:tc>
                  <a:txBody>
                    <a:bodyPr/>
                    <a:lstStyle/>
                    <a:p>
                      <a:r>
                        <a:rPr lang="fr-FR" sz="2800" dirty="0" smtClean="0"/>
                        <a:t>Cinéma - Audiovisuel</a:t>
                      </a:r>
                      <a:endParaRPr lang="fr-FR" sz="2800" dirty="0"/>
                    </a:p>
                  </a:txBody>
                  <a:tcPr>
                    <a:solidFill>
                      <a:schemeClr val="accent3">
                        <a:lumMod val="75000"/>
                      </a:schemeClr>
                    </a:solidFill>
                  </a:tcPr>
                </a:tc>
              </a:tr>
            </a:tbl>
          </a:graphicData>
        </a:graphic>
      </p:graphicFrame>
      <p:graphicFrame>
        <p:nvGraphicFramePr>
          <p:cNvPr id="7" name="Tableau 6"/>
          <p:cNvGraphicFramePr>
            <a:graphicFrameLocks noGrp="1"/>
          </p:cNvGraphicFramePr>
          <p:nvPr/>
        </p:nvGraphicFramePr>
        <p:xfrm>
          <a:off x="395536" y="2766824"/>
          <a:ext cx="3960440" cy="518160"/>
        </p:xfrm>
        <a:graphic>
          <a:graphicData uri="http://schemas.openxmlformats.org/drawingml/2006/table">
            <a:tbl>
              <a:tblPr firstRow="1" bandRow="1">
                <a:tableStyleId>{5C22544A-7EE6-4342-B048-85BDC9FD1C3A}</a:tableStyleId>
              </a:tblPr>
              <a:tblGrid>
                <a:gridCol w="3960440"/>
              </a:tblGrid>
              <a:tr h="370840">
                <a:tc>
                  <a:txBody>
                    <a:bodyPr/>
                    <a:lstStyle/>
                    <a:p>
                      <a:r>
                        <a:rPr lang="fr-FR" sz="2800" dirty="0" smtClean="0"/>
                        <a:t>EPS de complément</a:t>
                      </a:r>
                      <a:endParaRPr lang="fr-FR" sz="2800" dirty="0"/>
                    </a:p>
                  </a:txBody>
                  <a:tcPr>
                    <a:solidFill>
                      <a:schemeClr val="accent3">
                        <a:lumMod val="75000"/>
                      </a:schemeClr>
                    </a:solidFill>
                  </a:tcPr>
                </a:tc>
              </a:tr>
            </a:tbl>
          </a:graphicData>
        </a:graphic>
      </p:graphicFrame>
      <p:graphicFrame>
        <p:nvGraphicFramePr>
          <p:cNvPr id="8" name="Tableau 7"/>
          <p:cNvGraphicFramePr>
            <a:graphicFrameLocks noGrp="1"/>
          </p:cNvGraphicFramePr>
          <p:nvPr/>
        </p:nvGraphicFramePr>
        <p:xfrm>
          <a:off x="2267744" y="5301208"/>
          <a:ext cx="5904656" cy="944880"/>
        </p:xfrm>
        <a:graphic>
          <a:graphicData uri="http://schemas.openxmlformats.org/drawingml/2006/table">
            <a:tbl>
              <a:tblPr firstRow="1" bandRow="1">
                <a:tableStyleId>{5C22544A-7EE6-4342-B048-85BDC9FD1C3A}</a:tableStyleId>
              </a:tblPr>
              <a:tblGrid>
                <a:gridCol w="5904656"/>
              </a:tblGrid>
              <a:tr h="370840">
                <a:tc>
                  <a:txBody>
                    <a:bodyPr/>
                    <a:lstStyle/>
                    <a:p>
                      <a:r>
                        <a:rPr lang="fr-FR" sz="2800" dirty="0" smtClean="0"/>
                        <a:t>Section anglais EURO </a:t>
                      </a:r>
                    </a:p>
                    <a:p>
                      <a:r>
                        <a:rPr lang="fr-FR" sz="2800" dirty="0" smtClean="0"/>
                        <a:t>DNL histoire géographie</a:t>
                      </a:r>
                      <a:endParaRPr lang="fr-FR" sz="2800" dirty="0"/>
                    </a:p>
                  </a:txBody>
                  <a:tcPr/>
                </a:tc>
              </a:tr>
            </a:tbl>
          </a:graphicData>
        </a:graphic>
      </p:graphicFrame>
      <p:pic>
        <p:nvPicPr>
          <p:cNvPr id="27650" name="Picture 2"/>
          <p:cNvPicPr>
            <a:picLocks noChangeAspect="1" noChangeArrowheads="1"/>
          </p:cNvPicPr>
          <p:nvPr/>
        </p:nvPicPr>
        <p:blipFill>
          <a:blip r:embed="rId2" cstate="print"/>
          <a:srcRect/>
          <a:stretch>
            <a:fillRect/>
          </a:stretch>
        </p:blipFill>
        <p:spPr bwMode="auto">
          <a:xfrm>
            <a:off x="539552" y="5229200"/>
            <a:ext cx="1543050" cy="1057275"/>
          </a:xfrm>
          <a:prstGeom prst="rect">
            <a:avLst/>
          </a:prstGeom>
          <a:noFill/>
          <a:ln w="9525">
            <a:noFill/>
            <a:miter lim="800000"/>
            <a:headEnd/>
            <a:tailEnd/>
          </a:ln>
          <a:effectLst/>
        </p:spPr>
      </p:pic>
      <p:sp>
        <p:nvSpPr>
          <p:cNvPr id="10" name="ZoneTexte 9"/>
          <p:cNvSpPr txBox="1"/>
          <p:nvPr/>
        </p:nvSpPr>
        <p:spPr>
          <a:xfrm>
            <a:off x="251520" y="1700808"/>
            <a:ext cx="3960440" cy="400110"/>
          </a:xfrm>
          <a:prstGeom prst="rect">
            <a:avLst/>
          </a:prstGeom>
          <a:noFill/>
        </p:spPr>
        <p:txBody>
          <a:bodyPr wrap="square" rtlCol="0">
            <a:spAutoFit/>
          </a:bodyPr>
          <a:lstStyle/>
          <a:p>
            <a:r>
              <a:rPr lang="fr-FR" sz="2000" b="1" dirty="0" smtClean="0">
                <a:solidFill>
                  <a:schemeClr val="accent3">
                    <a:lumMod val="75000"/>
                  </a:schemeClr>
                </a:solidFill>
              </a:rPr>
              <a:t>Dès la seconde </a:t>
            </a:r>
            <a:r>
              <a:rPr lang="fr-FR" dirty="0" smtClean="0">
                <a:solidFill>
                  <a:schemeClr val="accent3">
                    <a:lumMod val="75000"/>
                  </a:schemeClr>
                </a:solidFill>
              </a:rPr>
              <a:t>: </a:t>
            </a:r>
            <a:endParaRPr lang="fr-FR" dirty="0">
              <a:solidFill>
                <a:schemeClr val="accent3">
                  <a:lumMod val="75000"/>
                </a:schemeClr>
              </a:solidFill>
            </a:endParaRPr>
          </a:p>
        </p:txBody>
      </p:sp>
      <p:graphicFrame>
        <p:nvGraphicFramePr>
          <p:cNvPr id="11" name="Tableau 10"/>
          <p:cNvGraphicFramePr>
            <a:graphicFrameLocks noGrp="1"/>
          </p:cNvGraphicFramePr>
          <p:nvPr/>
        </p:nvGraphicFramePr>
        <p:xfrm>
          <a:off x="4644008" y="2348880"/>
          <a:ext cx="4248472" cy="518160"/>
        </p:xfrm>
        <a:graphic>
          <a:graphicData uri="http://schemas.openxmlformats.org/drawingml/2006/table">
            <a:tbl>
              <a:tblPr firstRow="1" bandRow="1">
                <a:tableStyleId>{5C22544A-7EE6-4342-B048-85BDC9FD1C3A}</a:tableStyleId>
              </a:tblPr>
              <a:tblGrid>
                <a:gridCol w="4248472"/>
              </a:tblGrid>
              <a:tr h="370840">
                <a:tc>
                  <a:txBody>
                    <a:bodyPr/>
                    <a:lstStyle/>
                    <a:p>
                      <a:r>
                        <a:rPr lang="fr-FR" sz="2800" dirty="0" smtClean="0"/>
                        <a:t>Maths complémentaires</a:t>
                      </a:r>
                      <a:endParaRPr lang="fr-FR" sz="2800" dirty="0"/>
                    </a:p>
                  </a:txBody>
                  <a:tcPr>
                    <a:solidFill>
                      <a:schemeClr val="accent4">
                        <a:lumMod val="75000"/>
                      </a:schemeClr>
                    </a:solidFill>
                  </a:tcPr>
                </a:tc>
              </a:tr>
            </a:tbl>
          </a:graphicData>
        </a:graphic>
      </p:graphicFrame>
      <p:graphicFrame>
        <p:nvGraphicFramePr>
          <p:cNvPr id="12" name="Tableau 11"/>
          <p:cNvGraphicFramePr>
            <a:graphicFrameLocks noGrp="1"/>
          </p:cNvGraphicFramePr>
          <p:nvPr/>
        </p:nvGraphicFramePr>
        <p:xfrm>
          <a:off x="4644008" y="3789040"/>
          <a:ext cx="3960440" cy="944880"/>
        </p:xfrm>
        <a:graphic>
          <a:graphicData uri="http://schemas.openxmlformats.org/drawingml/2006/table">
            <a:tbl>
              <a:tblPr firstRow="1" bandRow="1">
                <a:tableStyleId>{5C22544A-7EE6-4342-B048-85BDC9FD1C3A}</a:tableStyleId>
              </a:tblPr>
              <a:tblGrid>
                <a:gridCol w="3960440"/>
              </a:tblGrid>
              <a:tr h="370840">
                <a:tc>
                  <a:txBody>
                    <a:bodyPr/>
                    <a:lstStyle/>
                    <a:p>
                      <a:r>
                        <a:rPr lang="fr-FR" sz="2800" dirty="0" smtClean="0"/>
                        <a:t>Droit et grands enjeux du monde contemporain</a:t>
                      </a:r>
                      <a:endParaRPr lang="fr-FR" sz="2800" dirty="0"/>
                    </a:p>
                  </a:txBody>
                  <a:tcPr>
                    <a:solidFill>
                      <a:schemeClr val="accent4">
                        <a:lumMod val="75000"/>
                      </a:schemeClr>
                    </a:solidFill>
                  </a:tcPr>
                </a:tc>
              </a:tr>
            </a:tbl>
          </a:graphicData>
        </a:graphic>
      </p:graphicFrame>
      <p:graphicFrame>
        <p:nvGraphicFramePr>
          <p:cNvPr id="13" name="Tableau 12"/>
          <p:cNvGraphicFramePr>
            <a:graphicFrameLocks noGrp="1"/>
          </p:cNvGraphicFramePr>
          <p:nvPr/>
        </p:nvGraphicFramePr>
        <p:xfrm>
          <a:off x="4644008" y="3068960"/>
          <a:ext cx="3960440" cy="518160"/>
        </p:xfrm>
        <a:graphic>
          <a:graphicData uri="http://schemas.openxmlformats.org/drawingml/2006/table">
            <a:tbl>
              <a:tblPr firstRow="1" bandRow="1">
                <a:tableStyleId>{5C22544A-7EE6-4342-B048-85BDC9FD1C3A}</a:tableStyleId>
              </a:tblPr>
              <a:tblGrid>
                <a:gridCol w="3960440"/>
              </a:tblGrid>
              <a:tr h="370840">
                <a:tc>
                  <a:txBody>
                    <a:bodyPr/>
                    <a:lstStyle/>
                    <a:p>
                      <a:r>
                        <a:rPr lang="fr-FR" sz="2800" dirty="0" smtClean="0"/>
                        <a:t>Maths expertes</a:t>
                      </a:r>
                      <a:r>
                        <a:rPr lang="fr-FR" sz="2800" baseline="0" dirty="0" smtClean="0"/>
                        <a:t> </a:t>
                      </a:r>
                      <a:endParaRPr lang="fr-FR" sz="2800" dirty="0"/>
                    </a:p>
                  </a:txBody>
                  <a:tcPr>
                    <a:solidFill>
                      <a:schemeClr val="accent4">
                        <a:lumMod val="75000"/>
                      </a:schemeClr>
                    </a:solidFill>
                  </a:tcPr>
                </a:tc>
              </a:tr>
            </a:tbl>
          </a:graphicData>
        </a:graphic>
      </p:graphicFrame>
      <p:sp>
        <p:nvSpPr>
          <p:cNvPr id="14" name="ZoneTexte 13"/>
          <p:cNvSpPr txBox="1"/>
          <p:nvPr/>
        </p:nvSpPr>
        <p:spPr>
          <a:xfrm>
            <a:off x="4572000" y="1916832"/>
            <a:ext cx="3960440" cy="400110"/>
          </a:xfrm>
          <a:prstGeom prst="rect">
            <a:avLst/>
          </a:prstGeom>
          <a:noFill/>
        </p:spPr>
        <p:txBody>
          <a:bodyPr wrap="square" rtlCol="0">
            <a:spAutoFit/>
          </a:bodyPr>
          <a:lstStyle/>
          <a:p>
            <a:r>
              <a:rPr lang="fr-FR" sz="2000" b="1" dirty="0" smtClean="0">
                <a:solidFill>
                  <a:schemeClr val="accent4">
                    <a:lumMod val="75000"/>
                  </a:schemeClr>
                </a:solidFill>
              </a:rPr>
              <a:t>En terminale </a:t>
            </a:r>
            <a:r>
              <a:rPr lang="fr-FR" dirty="0" smtClean="0">
                <a:solidFill>
                  <a:schemeClr val="accent4">
                    <a:lumMod val="75000"/>
                  </a:schemeClr>
                </a:solidFill>
              </a:rPr>
              <a:t>: </a:t>
            </a:r>
            <a:endParaRPr lang="fr-FR" dirty="0">
              <a:solidFill>
                <a:schemeClr val="accent4">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42910" y="428604"/>
            <a:ext cx="7072362" cy="1077218"/>
          </a:xfrm>
          <a:prstGeom prst="rect">
            <a:avLst/>
          </a:prstGeom>
          <a:noFill/>
        </p:spPr>
        <p:txBody>
          <a:bodyPr wrap="square" rtlCol="0">
            <a:spAutoFit/>
          </a:bodyPr>
          <a:lstStyle/>
          <a:p>
            <a:pPr algn="ctr"/>
            <a:r>
              <a:rPr lang="fr-FR" sz="3200" dirty="0" smtClean="0"/>
              <a:t>ENSEIGNEMENT OPTIONNEL – Lycée Carnot</a:t>
            </a:r>
            <a:endParaRPr lang="fr-FR" sz="3200" dirty="0"/>
          </a:p>
        </p:txBody>
      </p:sp>
      <p:graphicFrame>
        <p:nvGraphicFramePr>
          <p:cNvPr id="3" name="Tableau 2"/>
          <p:cNvGraphicFramePr>
            <a:graphicFrameLocks noGrp="1"/>
          </p:cNvGraphicFramePr>
          <p:nvPr/>
        </p:nvGraphicFramePr>
        <p:xfrm>
          <a:off x="3714744" y="3500438"/>
          <a:ext cx="2857520" cy="640080"/>
        </p:xfrm>
        <a:graphic>
          <a:graphicData uri="http://schemas.openxmlformats.org/drawingml/2006/table">
            <a:tbl>
              <a:tblPr firstRow="1" bandRow="1">
                <a:tableStyleId>{5C22544A-7EE6-4342-B048-85BDC9FD1C3A}</a:tableStyleId>
              </a:tblPr>
              <a:tblGrid>
                <a:gridCol w="2857520"/>
              </a:tblGrid>
              <a:tr h="370840">
                <a:tc>
                  <a:txBody>
                    <a:bodyPr/>
                    <a:lstStyle/>
                    <a:p>
                      <a:r>
                        <a:rPr lang="fr-FR" dirty="0" smtClean="0"/>
                        <a:t>CIT (Création</a:t>
                      </a:r>
                      <a:r>
                        <a:rPr lang="fr-FR" baseline="0" dirty="0" smtClean="0"/>
                        <a:t> et innovation technologique) (2</a:t>
                      </a:r>
                      <a:r>
                        <a:rPr lang="fr-FR" baseline="30000" dirty="0" smtClean="0"/>
                        <a:t>nde</a:t>
                      </a:r>
                      <a:r>
                        <a:rPr lang="fr-FR" baseline="0" dirty="0" smtClean="0"/>
                        <a:t>)</a:t>
                      </a:r>
                      <a:endParaRPr lang="fr-FR" dirty="0"/>
                    </a:p>
                  </a:txBody>
                  <a:tcPr/>
                </a:tc>
              </a:tr>
            </a:tbl>
          </a:graphicData>
        </a:graphic>
      </p:graphicFrame>
      <p:graphicFrame>
        <p:nvGraphicFramePr>
          <p:cNvPr id="4" name="Tableau 3"/>
          <p:cNvGraphicFramePr>
            <a:graphicFrameLocks noGrp="1"/>
          </p:cNvGraphicFramePr>
          <p:nvPr/>
        </p:nvGraphicFramePr>
        <p:xfrm>
          <a:off x="714348" y="3429000"/>
          <a:ext cx="2000264" cy="640080"/>
        </p:xfrm>
        <a:graphic>
          <a:graphicData uri="http://schemas.openxmlformats.org/drawingml/2006/table">
            <a:tbl>
              <a:tblPr firstRow="1" bandRow="1">
                <a:tableStyleId>{5C22544A-7EE6-4342-B048-85BDC9FD1C3A}</a:tableStyleId>
              </a:tblPr>
              <a:tblGrid>
                <a:gridCol w="2000264"/>
              </a:tblGrid>
              <a:tr h="370840">
                <a:tc>
                  <a:txBody>
                    <a:bodyPr/>
                    <a:lstStyle/>
                    <a:p>
                      <a:r>
                        <a:rPr lang="fr-FR" dirty="0" smtClean="0"/>
                        <a:t>SI (Sciences de l’ingénieur) (2</a:t>
                      </a:r>
                      <a:r>
                        <a:rPr lang="fr-FR" baseline="30000" dirty="0" smtClean="0"/>
                        <a:t>nde</a:t>
                      </a:r>
                      <a:r>
                        <a:rPr lang="fr-FR" dirty="0" smtClean="0"/>
                        <a:t>)</a:t>
                      </a:r>
                      <a:endParaRPr lang="fr-FR" dirty="0"/>
                    </a:p>
                  </a:txBody>
                  <a:tcPr/>
                </a:tc>
              </a:tr>
            </a:tbl>
          </a:graphicData>
        </a:graphic>
      </p:graphicFrame>
      <p:graphicFrame>
        <p:nvGraphicFramePr>
          <p:cNvPr id="5" name="Tableau 4"/>
          <p:cNvGraphicFramePr>
            <a:graphicFrameLocks noGrp="1"/>
          </p:cNvGraphicFramePr>
          <p:nvPr/>
        </p:nvGraphicFramePr>
        <p:xfrm>
          <a:off x="1214414" y="5214950"/>
          <a:ext cx="3690942" cy="370840"/>
        </p:xfrm>
        <a:graphic>
          <a:graphicData uri="http://schemas.openxmlformats.org/drawingml/2006/table">
            <a:tbl>
              <a:tblPr firstRow="1" bandRow="1">
                <a:tableStyleId>{5C22544A-7EE6-4342-B048-85BDC9FD1C3A}</a:tableStyleId>
              </a:tblPr>
              <a:tblGrid>
                <a:gridCol w="3690942"/>
              </a:tblGrid>
              <a:tr h="370840">
                <a:tc>
                  <a:txBody>
                    <a:bodyPr/>
                    <a:lstStyle/>
                    <a:p>
                      <a:r>
                        <a:rPr lang="fr-FR" dirty="0" smtClean="0"/>
                        <a:t>Mathématiques expertes (terminale) </a:t>
                      </a:r>
                      <a:endParaRPr lang="fr-FR" dirty="0"/>
                    </a:p>
                  </a:txBody>
                  <a:tcPr/>
                </a:tc>
              </a:tr>
            </a:tbl>
          </a:graphicData>
        </a:graphic>
      </p:graphicFrame>
      <p:graphicFrame>
        <p:nvGraphicFramePr>
          <p:cNvPr id="6" name="Tableau 5"/>
          <p:cNvGraphicFramePr>
            <a:graphicFrameLocks noGrp="1"/>
          </p:cNvGraphicFramePr>
          <p:nvPr/>
        </p:nvGraphicFramePr>
        <p:xfrm>
          <a:off x="642910" y="5929330"/>
          <a:ext cx="4548198" cy="370840"/>
        </p:xfrm>
        <a:graphic>
          <a:graphicData uri="http://schemas.openxmlformats.org/drawingml/2006/table">
            <a:tbl>
              <a:tblPr firstRow="1" bandRow="1">
                <a:tableStyleId>{5C22544A-7EE6-4342-B048-85BDC9FD1C3A}</a:tableStyleId>
              </a:tblPr>
              <a:tblGrid>
                <a:gridCol w="4548198"/>
              </a:tblGrid>
              <a:tr h="370840">
                <a:tc>
                  <a:txBody>
                    <a:bodyPr/>
                    <a:lstStyle/>
                    <a:p>
                      <a:r>
                        <a:rPr lang="fr-FR" dirty="0" smtClean="0"/>
                        <a:t>Mathématiques complémentaires</a:t>
                      </a:r>
                      <a:r>
                        <a:rPr lang="fr-FR" baseline="0" dirty="0" smtClean="0"/>
                        <a:t> (terminale)</a:t>
                      </a:r>
                      <a:endParaRPr lang="fr-FR" dirty="0"/>
                    </a:p>
                  </a:txBody>
                  <a:tcPr/>
                </a:tc>
              </a:tr>
            </a:tbl>
          </a:graphicData>
        </a:graphic>
      </p:graphicFrame>
      <p:pic>
        <p:nvPicPr>
          <p:cNvPr id="33793" name="Picture 1"/>
          <p:cNvPicPr>
            <a:picLocks noChangeAspect="1" noChangeArrowheads="1"/>
          </p:cNvPicPr>
          <p:nvPr/>
        </p:nvPicPr>
        <p:blipFill>
          <a:blip r:embed="rId2" cstate="print"/>
          <a:srcRect/>
          <a:stretch>
            <a:fillRect/>
          </a:stretch>
        </p:blipFill>
        <p:spPr bwMode="auto">
          <a:xfrm>
            <a:off x="3857620" y="1428736"/>
            <a:ext cx="2476485" cy="1857364"/>
          </a:xfrm>
          <a:prstGeom prst="rect">
            <a:avLst/>
          </a:prstGeom>
          <a:noFill/>
          <a:ln w="9525">
            <a:noFill/>
            <a:miter lim="800000"/>
            <a:headEnd/>
            <a:tailEnd/>
          </a:ln>
          <a:effectLst/>
        </p:spPr>
      </p:pic>
      <p:pic>
        <p:nvPicPr>
          <p:cNvPr id="33794" name="Picture 2"/>
          <p:cNvPicPr>
            <a:picLocks noChangeAspect="1" noChangeArrowheads="1"/>
          </p:cNvPicPr>
          <p:nvPr/>
        </p:nvPicPr>
        <p:blipFill>
          <a:blip r:embed="rId3" cstate="print"/>
          <a:srcRect/>
          <a:stretch>
            <a:fillRect/>
          </a:stretch>
        </p:blipFill>
        <p:spPr bwMode="auto">
          <a:xfrm>
            <a:off x="714348" y="1500174"/>
            <a:ext cx="2266898" cy="1700174"/>
          </a:xfrm>
          <a:prstGeom prst="rect">
            <a:avLst/>
          </a:prstGeom>
          <a:noFill/>
          <a:ln w="9525">
            <a:noFill/>
            <a:miter lim="800000"/>
            <a:headEnd/>
            <a:tailEnd/>
          </a:ln>
          <a:effectLst/>
        </p:spPr>
      </p:pic>
      <p:pic>
        <p:nvPicPr>
          <p:cNvPr id="33795" name="Picture 3"/>
          <p:cNvPicPr>
            <a:picLocks noChangeAspect="1" noChangeArrowheads="1"/>
          </p:cNvPicPr>
          <p:nvPr/>
        </p:nvPicPr>
        <p:blipFill>
          <a:blip r:embed="rId4" cstate="print"/>
          <a:srcRect/>
          <a:stretch>
            <a:fillRect/>
          </a:stretch>
        </p:blipFill>
        <p:spPr bwMode="auto">
          <a:xfrm>
            <a:off x="5786446" y="4857760"/>
            <a:ext cx="3057525" cy="1495425"/>
          </a:xfrm>
          <a:prstGeom prst="rect">
            <a:avLst/>
          </a:prstGeom>
          <a:noFill/>
          <a:ln w="9525">
            <a:noFill/>
            <a:miter lim="800000"/>
            <a:headEnd/>
            <a:tailEnd/>
          </a:ln>
          <a:effectLst/>
        </p:spPr>
      </p:pic>
      <p:graphicFrame>
        <p:nvGraphicFramePr>
          <p:cNvPr id="10" name="Tableau 9"/>
          <p:cNvGraphicFramePr>
            <a:graphicFrameLocks noGrp="1"/>
          </p:cNvGraphicFramePr>
          <p:nvPr/>
        </p:nvGraphicFramePr>
        <p:xfrm>
          <a:off x="6572264" y="2000240"/>
          <a:ext cx="2405058" cy="640080"/>
        </p:xfrm>
        <a:graphic>
          <a:graphicData uri="http://schemas.openxmlformats.org/drawingml/2006/table">
            <a:tbl>
              <a:tblPr firstRow="1" bandRow="1">
                <a:tableStyleId>{5C22544A-7EE6-4342-B048-85BDC9FD1C3A}</a:tableStyleId>
              </a:tblPr>
              <a:tblGrid>
                <a:gridCol w="2405058"/>
              </a:tblGrid>
              <a:tr h="370840">
                <a:tc>
                  <a:txBody>
                    <a:bodyPr/>
                    <a:lstStyle/>
                    <a:p>
                      <a:r>
                        <a:rPr lang="fr-FR" dirty="0" smtClean="0"/>
                        <a:t>Section EURO espagnol (DNL physique chimie)</a:t>
                      </a:r>
                      <a:endParaRPr lang="fr-FR"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467544" y="260648"/>
            <a:ext cx="8219256" cy="948378"/>
          </a:xfrm>
        </p:spPr>
        <p:style>
          <a:lnRef idx="2">
            <a:schemeClr val="accent1"/>
          </a:lnRef>
          <a:fillRef idx="1">
            <a:schemeClr val="lt1"/>
          </a:fillRef>
          <a:effectRef idx="0">
            <a:schemeClr val="accent1"/>
          </a:effectRef>
          <a:fontRef idx="minor">
            <a:schemeClr val="dk1"/>
          </a:fontRef>
        </p:style>
        <p:txBody>
          <a:bodyPr anchor="ctr">
            <a:normAutofit/>
          </a:bodyPr>
          <a:lstStyle/>
          <a:p>
            <a:pPr algn="ctr"/>
            <a:r>
              <a:rPr lang="fr-FR" sz="3200" dirty="0" smtClean="0"/>
              <a:t>Lycée Albert Thomas - La série </a:t>
            </a:r>
            <a:r>
              <a:rPr lang="fr-FR" sz="3200" dirty="0" smtClean="0">
                <a:solidFill>
                  <a:srgbClr val="0070C0"/>
                </a:solidFill>
              </a:rPr>
              <a:t>ST2S</a:t>
            </a:r>
            <a:endParaRPr lang="fr-FR" sz="3200" dirty="0"/>
          </a:p>
        </p:txBody>
      </p:sp>
      <p:sp>
        <p:nvSpPr>
          <p:cNvPr id="6" name="Espace réservé du texte 5"/>
          <p:cNvSpPr>
            <a:spLocks noGrp="1"/>
          </p:cNvSpPr>
          <p:nvPr>
            <p:ph type="body" sz="half" idx="2"/>
          </p:nvPr>
        </p:nvSpPr>
        <p:spPr>
          <a:xfrm>
            <a:off x="467544" y="1484784"/>
            <a:ext cx="4546848" cy="4896544"/>
          </a:xfrm>
        </p:spPr>
        <p:style>
          <a:lnRef idx="2">
            <a:schemeClr val="accent1"/>
          </a:lnRef>
          <a:fillRef idx="1">
            <a:schemeClr val="lt1"/>
          </a:fillRef>
          <a:effectRef idx="0">
            <a:schemeClr val="accent1"/>
          </a:effectRef>
          <a:fontRef idx="minor">
            <a:schemeClr val="dk1"/>
          </a:fontRef>
        </p:style>
        <p:txBody>
          <a:bodyPr>
            <a:normAutofit fontScale="92500"/>
          </a:bodyPr>
          <a:lstStyle/>
          <a:p>
            <a:pPr algn="just">
              <a:buFont typeface="Wingdings" pitchFamily="2" charset="2"/>
              <a:buChar char="Ø"/>
            </a:pPr>
            <a:r>
              <a:rPr lang="fr-FR" sz="2400" dirty="0" smtClean="0"/>
              <a:t> La série </a:t>
            </a:r>
            <a:r>
              <a:rPr lang="fr-FR" sz="2800" b="1" dirty="0" smtClean="0">
                <a:solidFill>
                  <a:srgbClr val="0070C0"/>
                </a:solidFill>
              </a:rPr>
              <a:t>S</a:t>
            </a:r>
            <a:r>
              <a:rPr lang="fr-FR" sz="2400" dirty="0" smtClean="0"/>
              <a:t>ciences et </a:t>
            </a:r>
            <a:r>
              <a:rPr lang="fr-FR" sz="2800" b="1" dirty="0" smtClean="0">
                <a:solidFill>
                  <a:srgbClr val="0070C0"/>
                </a:solidFill>
              </a:rPr>
              <a:t>T</a:t>
            </a:r>
            <a:r>
              <a:rPr lang="fr-FR" sz="2400" dirty="0" smtClean="0"/>
              <a:t>echnologies de la </a:t>
            </a:r>
            <a:r>
              <a:rPr lang="fr-FR" sz="2800" b="1" dirty="0" smtClean="0">
                <a:solidFill>
                  <a:srgbClr val="0070C0"/>
                </a:solidFill>
              </a:rPr>
              <a:t>S</a:t>
            </a:r>
            <a:r>
              <a:rPr lang="fr-FR" sz="2400" dirty="0" smtClean="0"/>
              <a:t>anté et du </a:t>
            </a:r>
            <a:r>
              <a:rPr lang="fr-FR" sz="2800" b="1" dirty="0" smtClean="0">
                <a:solidFill>
                  <a:srgbClr val="0070C0"/>
                </a:solidFill>
              </a:rPr>
              <a:t>S</a:t>
            </a:r>
            <a:r>
              <a:rPr lang="fr-FR" sz="2400" dirty="0" smtClean="0"/>
              <a:t>ocial met l’accent sur le sanitaire, le social, et la physiopathologie humaine.</a:t>
            </a:r>
          </a:p>
          <a:p>
            <a:pPr algn="just"/>
            <a:endParaRPr lang="fr-FR" sz="2400" dirty="0" smtClean="0"/>
          </a:p>
          <a:p>
            <a:pPr algn="just">
              <a:buFont typeface="Wingdings" pitchFamily="2" charset="2"/>
              <a:buChar char="Ø"/>
            </a:pPr>
            <a:r>
              <a:rPr lang="fr-FR" sz="2400" b="1" dirty="0" smtClean="0">
                <a:solidFill>
                  <a:srgbClr val="0070C0"/>
                </a:solidFill>
              </a:rPr>
              <a:t> Filière scientifique </a:t>
            </a:r>
            <a:r>
              <a:rPr lang="fr-FR" sz="2400" dirty="0" smtClean="0">
                <a:sym typeface="Wingdings" pitchFamily="2" charset="2"/>
              </a:rPr>
              <a:t> aimer les sciences et travailler en équipe.</a:t>
            </a:r>
          </a:p>
          <a:p>
            <a:pPr algn="just">
              <a:buFont typeface="Wingdings" pitchFamily="2" charset="2"/>
              <a:buChar char="Ø"/>
            </a:pPr>
            <a:endParaRPr lang="fr-FR" sz="2400" dirty="0" smtClean="0">
              <a:sym typeface="Wingdings" pitchFamily="2" charset="2"/>
            </a:endParaRPr>
          </a:p>
          <a:p>
            <a:pPr algn="just">
              <a:buFont typeface="Wingdings" pitchFamily="2" charset="2"/>
              <a:buChar char="Ø"/>
            </a:pPr>
            <a:r>
              <a:rPr lang="fr-FR" sz="2400" b="1" dirty="0" smtClean="0">
                <a:solidFill>
                  <a:srgbClr val="0070C0"/>
                </a:solidFill>
                <a:sym typeface="Wingdings" pitchFamily="2" charset="2"/>
              </a:rPr>
              <a:t> 32h hebdomadaires</a:t>
            </a:r>
            <a:r>
              <a:rPr lang="fr-FR" sz="2400" dirty="0" smtClean="0">
                <a:sym typeface="Wingdings" pitchFamily="2" charset="2"/>
              </a:rPr>
              <a:t>, dont 18h de spécialité (19h en terminale).</a:t>
            </a:r>
          </a:p>
          <a:p>
            <a:pPr algn="just">
              <a:buFont typeface="Wingdings" pitchFamily="2" charset="2"/>
              <a:buChar char="Ø"/>
            </a:pPr>
            <a:endParaRPr lang="fr-FR" sz="2400" dirty="0" smtClean="0">
              <a:sym typeface="Wingdings" pitchFamily="2" charset="2"/>
            </a:endParaRPr>
          </a:p>
          <a:p>
            <a:pPr>
              <a:buFont typeface="Wingdings" pitchFamily="2" charset="2"/>
              <a:buChar char="Ø"/>
            </a:pPr>
            <a:r>
              <a:rPr lang="fr-FR" sz="2400" dirty="0" smtClean="0">
                <a:sym typeface="Wingdings" pitchFamily="2" charset="2"/>
              </a:rPr>
              <a:t> Réflexion, analyse, et autonomie.</a:t>
            </a:r>
          </a:p>
        </p:txBody>
      </p:sp>
      <p:pic>
        <p:nvPicPr>
          <p:cNvPr id="2050" name="il_fi" descr="7340f95c870b9ab8dca5241741d0b22e"/>
          <p:cNvPicPr>
            <a:picLocks noChangeAspect="1" noChangeArrowheads="1"/>
          </p:cNvPicPr>
          <p:nvPr/>
        </p:nvPicPr>
        <p:blipFill>
          <a:blip r:embed="rId2" cstate="print"/>
          <a:stretch>
            <a:fillRect/>
          </a:stretch>
        </p:blipFill>
        <p:spPr bwMode="auto">
          <a:xfrm>
            <a:off x="5292080" y="2060848"/>
            <a:ext cx="3600000" cy="2700000"/>
          </a:xfrm>
          <a:prstGeom prst="rect">
            <a:avLst/>
          </a:prstGeom>
          <a:noFill/>
          <a:ln w="9525">
            <a:solidFill>
              <a:schemeClr val="tx2"/>
            </a:solid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457200" y="273050"/>
            <a:ext cx="8291264" cy="1152000"/>
          </a:xfrm>
        </p:spPr>
        <p:txBody>
          <a:bodyPr anchor="ctr">
            <a:normAutofit/>
          </a:bodyPr>
          <a:lstStyle/>
          <a:p>
            <a:pPr algn="ctr"/>
            <a:r>
              <a:rPr lang="fr-FR" sz="3200" dirty="0" smtClean="0"/>
              <a:t>Lycée Albert Thomas - La série </a:t>
            </a:r>
            <a:r>
              <a:rPr lang="fr-FR" sz="3200" dirty="0" smtClean="0">
                <a:solidFill>
                  <a:srgbClr val="FF0000"/>
                </a:solidFill>
              </a:rPr>
              <a:t>STL</a:t>
            </a:r>
            <a:endParaRPr lang="fr-FR" sz="3200" dirty="0"/>
          </a:p>
        </p:txBody>
      </p:sp>
      <p:sp>
        <p:nvSpPr>
          <p:cNvPr id="6" name="Espace réservé du texte 5"/>
          <p:cNvSpPr>
            <a:spLocks noGrp="1"/>
          </p:cNvSpPr>
          <p:nvPr>
            <p:ph type="body" sz="half" idx="2"/>
          </p:nvPr>
        </p:nvSpPr>
        <p:spPr>
          <a:xfrm>
            <a:off x="457200" y="1435100"/>
            <a:ext cx="4474840" cy="4691063"/>
          </a:xfrm>
          <a:ln/>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algn="just">
              <a:buFont typeface="Wingdings" pitchFamily="2" charset="2"/>
              <a:buChar char="Ø"/>
            </a:pPr>
            <a:r>
              <a:rPr lang="fr-FR" sz="2400" dirty="0" smtClean="0"/>
              <a:t> La série </a:t>
            </a:r>
            <a:r>
              <a:rPr lang="fr-FR" sz="2800" b="1" dirty="0" smtClean="0">
                <a:solidFill>
                  <a:srgbClr val="FF0000"/>
                </a:solidFill>
              </a:rPr>
              <a:t>S</a:t>
            </a:r>
            <a:r>
              <a:rPr lang="fr-FR" sz="2400" dirty="0" smtClean="0"/>
              <a:t>ciences et </a:t>
            </a:r>
            <a:r>
              <a:rPr lang="fr-FR" sz="2800" b="1" dirty="0" smtClean="0">
                <a:solidFill>
                  <a:srgbClr val="FF0000"/>
                </a:solidFill>
              </a:rPr>
              <a:t>T</a:t>
            </a:r>
            <a:r>
              <a:rPr lang="fr-FR" sz="2400" dirty="0" smtClean="0"/>
              <a:t>echnologies de </a:t>
            </a:r>
            <a:r>
              <a:rPr lang="fr-FR" sz="2800" b="1" dirty="0" smtClean="0">
                <a:solidFill>
                  <a:srgbClr val="FF0000"/>
                </a:solidFill>
              </a:rPr>
              <a:t>L</a:t>
            </a:r>
            <a:r>
              <a:rPr lang="fr-FR" sz="2400" dirty="0" smtClean="0"/>
              <a:t>aboratoire met l’accent sur la physique, la chimie et les mathématiques.</a:t>
            </a:r>
          </a:p>
          <a:p>
            <a:pPr algn="just">
              <a:buFont typeface="Wingdings" pitchFamily="2" charset="2"/>
              <a:buChar char="Ø"/>
            </a:pPr>
            <a:endParaRPr lang="fr-FR" sz="2400" dirty="0" smtClean="0"/>
          </a:p>
          <a:p>
            <a:pPr algn="just">
              <a:buFont typeface="Wingdings" pitchFamily="2" charset="2"/>
              <a:buChar char="Ø"/>
            </a:pPr>
            <a:r>
              <a:rPr lang="fr-FR" sz="2400" b="1" dirty="0" smtClean="0">
                <a:solidFill>
                  <a:srgbClr val="FF0000"/>
                </a:solidFill>
              </a:rPr>
              <a:t> Filière scientifique </a:t>
            </a:r>
            <a:r>
              <a:rPr lang="fr-FR" sz="2400" dirty="0" smtClean="0">
                <a:sym typeface="Wingdings" pitchFamily="2" charset="2"/>
              </a:rPr>
              <a:t> aimer les sciences et avoir un esprit scientifique.</a:t>
            </a:r>
          </a:p>
          <a:p>
            <a:pPr algn="just"/>
            <a:r>
              <a:rPr lang="fr-FR" sz="2400" dirty="0" smtClean="0">
                <a:sym typeface="Wingdings" pitchFamily="2" charset="2"/>
              </a:rPr>
              <a:t>L’enseignement des sciences se fait essentiellement par la pratique expérimentale en laboratoire.</a:t>
            </a:r>
          </a:p>
          <a:p>
            <a:pPr algn="just"/>
            <a:endParaRPr lang="fr-FR" sz="2400" dirty="0" smtClean="0">
              <a:sym typeface="Wingdings" pitchFamily="2" charset="2"/>
            </a:endParaRPr>
          </a:p>
          <a:p>
            <a:pPr algn="just">
              <a:buFont typeface="Wingdings" pitchFamily="2" charset="2"/>
              <a:buChar char="Ø"/>
            </a:pPr>
            <a:r>
              <a:rPr lang="fr-FR" sz="2400" b="1" dirty="0" smtClean="0">
                <a:solidFill>
                  <a:srgbClr val="FF0000"/>
                </a:solidFill>
                <a:sym typeface="Wingdings" pitchFamily="2" charset="2"/>
              </a:rPr>
              <a:t> 34h à 35h hebdomadaires</a:t>
            </a:r>
            <a:r>
              <a:rPr lang="fr-FR" sz="2400" dirty="0" smtClean="0">
                <a:sym typeface="Wingdings" pitchFamily="2" charset="2"/>
              </a:rPr>
              <a:t>, dont 18h de spécialité.</a:t>
            </a:r>
          </a:p>
          <a:p>
            <a:pPr algn="just"/>
            <a:endParaRPr lang="fr-FR" sz="2400" dirty="0" smtClean="0">
              <a:sym typeface="Wingdings" pitchFamily="2" charset="2"/>
            </a:endParaRPr>
          </a:p>
          <a:p>
            <a:pPr>
              <a:buFont typeface="Wingdings" pitchFamily="2" charset="2"/>
              <a:buChar char="Ø"/>
            </a:pPr>
            <a:r>
              <a:rPr lang="fr-FR" sz="2400" dirty="0" smtClean="0">
                <a:sym typeface="Wingdings" pitchFamily="2" charset="2"/>
              </a:rPr>
              <a:t> Esprit critique, d’équipe et de synthèse.</a:t>
            </a:r>
          </a:p>
        </p:txBody>
      </p:sp>
      <p:pic>
        <p:nvPicPr>
          <p:cNvPr id="3074" name="Image 1"/>
          <p:cNvPicPr preferRelativeResize="0">
            <a:picLocks noChangeArrowheads="1"/>
          </p:cNvPicPr>
          <p:nvPr/>
        </p:nvPicPr>
        <p:blipFill>
          <a:blip r:embed="rId2" cstate="print"/>
          <a:srcRect/>
          <a:stretch>
            <a:fillRect/>
          </a:stretch>
        </p:blipFill>
        <p:spPr bwMode="auto">
          <a:xfrm>
            <a:off x="5220072" y="1484784"/>
            <a:ext cx="3096344" cy="2304256"/>
          </a:xfrm>
          <a:prstGeom prst="rect">
            <a:avLst/>
          </a:prstGeom>
          <a:noFill/>
          <a:ln w="9525">
            <a:solidFill>
              <a:schemeClr val="accent2"/>
            </a:solidFill>
            <a:miter lim="800000"/>
            <a:headEnd/>
            <a:tailEnd/>
          </a:ln>
        </p:spPr>
      </p:pic>
      <p:pic>
        <p:nvPicPr>
          <p:cNvPr id="3075" name="Image 1"/>
          <p:cNvPicPr preferRelativeResize="0">
            <a:picLocks noChangeArrowheads="1"/>
          </p:cNvPicPr>
          <p:nvPr/>
        </p:nvPicPr>
        <p:blipFill>
          <a:blip r:embed="rId3" cstate="print"/>
          <a:srcRect/>
          <a:stretch>
            <a:fillRect/>
          </a:stretch>
        </p:blipFill>
        <p:spPr bwMode="auto">
          <a:xfrm>
            <a:off x="5724128" y="3933056"/>
            <a:ext cx="3096344" cy="2016224"/>
          </a:xfrm>
          <a:prstGeom prst="rect">
            <a:avLst/>
          </a:prstGeom>
          <a:noFill/>
          <a:ln w="9525">
            <a:solidFill>
              <a:schemeClr val="accent2"/>
            </a:solidFill>
            <a:miter lim="800000"/>
            <a:headEnd/>
            <a:tailEnd/>
          </a:ln>
        </p:spPr>
      </p:pic>
      <p:sp>
        <p:nvSpPr>
          <p:cNvPr id="7" name="Titre 3"/>
          <p:cNvSpPr txBox="1">
            <a:spLocks/>
          </p:cNvSpPr>
          <p:nvPr/>
        </p:nvSpPr>
        <p:spPr>
          <a:xfrm>
            <a:off x="467544" y="260648"/>
            <a:ext cx="8219256" cy="948378"/>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l" defTabSz="914400" rtl="0" eaLnBrk="1" latinLnBrk="0" hangingPunct="1">
              <a:spcBef>
                <a:spcPct val="0"/>
              </a:spcBef>
              <a:buNone/>
              <a:defRPr sz="2000" b="1"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fr-FR" sz="3200" dirty="0" smtClean="0"/>
              <a:t>Lycée Albert Thomas - La série </a:t>
            </a:r>
            <a:r>
              <a:rPr lang="fr-FR" sz="3200" dirty="0" smtClean="0">
                <a:solidFill>
                  <a:srgbClr val="FF0000"/>
                </a:solidFill>
              </a:rPr>
              <a:t>STL</a:t>
            </a:r>
            <a:endParaRPr lang="fr-FR" sz="3200"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457200" y="273050"/>
            <a:ext cx="8219256" cy="1152000"/>
          </a:xfrm>
        </p:spPr>
        <p:txBody>
          <a:bodyPr anchor="ctr">
            <a:normAutofit/>
          </a:bodyPr>
          <a:lstStyle/>
          <a:p>
            <a:pPr algn="ctr"/>
            <a:r>
              <a:rPr lang="fr-FR" sz="3200" dirty="0" smtClean="0"/>
              <a:t>Lycée Albert Thomas - La série </a:t>
            </a:r>
            <a:r>
              <a:rPr lang="fr-FR" sz="3200" dirty="0" smtClean="0">
                <a:solidFill>
                  <a:srgbClr val="00B050"/>
                </a:solidFill>
              </a:rPr>
              <a:t>STMG</a:t>
            </a:r>
            <a:endParaRPr lang="fr-FR" sz="3200" dirty="0"/>
          </a:p>
        </p:txBody>
      </p:sp>
      <p:sp>
        <p:nvSpPr>
          <p:cNvPr id="6" name="Espace réservé du texte 5"/>
          <p:cNvSpPr>
            <a:spLocks noGrp="1"/>
          </p:cNvSpPr>
          <p:nvPr>
            <p:ph type="body" sz="half" idx="2"/>
          </p:nvPr>
        </p:nvSpPr>
        <p:spPr>
          <a:xfrm>
            <a:off x="251520" y="1556793"/>
            <a:ext cx="4546848" cy="4176464"/>
          </a:xfrm>
          <a:ln>
            <a:solidFill>
              <a:srgbClr val="00B050"/>
            </a:solidFill>
          </a:ln>
        </p:spPr>
        <p:style>
          <a:lnRef idx="2">
            <a:schemeClr val="accent3"/>
          </a:lnRef>
          <a:fillRef idx="1">
            <a:schemeClr val="lt1"/>
          </a:fillRef>
          <a:effectRef idx="0">
            <a:schemeClr val="accent3"/>
          </a:effectRef>
          <a:fontRef idx="minor">
            <a:schemeClr val="dk1"/>
          </a:fontRef>
        </p:style>
        <p:txBody>
          <a:bodyPr>
            <a:normAutofit/>
          </a:bodyPr>
          <a:lstStyle/>
          <a:p>
            <a:pPr algn="just">
              <a:buFont typeface="Wingdings" pitchFamily="2" charset="2"/>
              <a:buChar char="Ø"/>
            </a:pPr>
            <a:r>
              <a:rPr lang="fr-FR" sz="2000" dirty="0" smtClean="0"/>
              <a:t> La série </a:t>
            </a:r>
            <a:r>
              <a:rPr lang="fr-FR" sz="2000" b="1" dirty="0" smtClean="0">
                <a:solidFill>
                  <a:srgbClr val="00B050"/>
                </a:solidFill>
              </a:rPr>
              <a:t>S</a:t>
            </a:r>
            <a:r>
              <a:rPr lang="fr-FR" sz="2000" dirty="0" smtClean="0"/>
              <a:t>ciences et </a:t>
            </a:r>
            <a:r>
              <a:rPr lang="fr-FR" sz="2000" b="1" dirty="0" smtClean="0">
                <a:solidFill>
                  <a:srgbClr val="00B050"/>
                </a:solidFill>
              </a:rPr>
              <a:t>T</a:t>
            </a:r>
            <a:r>
              <a:rPr lang="fr-FR" sz="2000" dirty="0" smtClean="0"/>
              <a:t>echnologies du </a:t>
            </a:r>
            <a:r>
              <a:rPr lang="fr-FR" sz="2000" b="1" dirty="0" smtClean="0">
                <a:solidFill>
                  <a:srgbClr val="00B050"/>
                </a:solidFill>
              </a:rPr>
              <a:t>M</a:t>
            </a:r>
            <a:r>
              <a:rPr lang="fr-FR" sz="2000" dirty="0" smtClean="0"/>
              <a:t>anagement et de la </a:t>
            </a:r>
            <a:r>
              <a:rPr lang="fr-FR" sz="2000" b="1" dirty="0" smtClean="0">
                <a:solidFill>
                  <a:srgbClr val="00B050"/>
                </a:solidFill>
              </a:rPr>
              <a:t>G</a:t>
            </a:r>
            <a:r>
              <a:rPr lang="fr-FR" sz="2000" dirty="0" smtClean="0"/>
              <a:t>estion  met l’accent sur le droit, l’économie et le management.</a:t>
            </a:r>
          </a:p>
          <a:p>
            <a:pPr algn="just"/>
            <a:endParaRPr lang="fr-FR" sz="2000" dirty="0" smtClean="0"/>
          </a:p>
          <a:p>
            <a:pPr algn="just">
              <a:buFont typeface="Wingdings" pitchFamily="2" charset="2"/>
              <a:buChar char="Ø"/>
            </a:pPr>
            <a:r>
              <a:rPr lang="fr-FR" sz="2400" b="1" dirty="0" smtClean="0">
                <a:solidFill>
                  <a:srgbClr val="00B050"/>
                </a:solidFill>
              </a:rPr>
              <a:t> </a:t>
            </a:r>
            <a:r>
              <a:rPr lang="fr-FR" sz="2000" b="1" dirty="0" smtClean="0">
                <a:solidFill>
                  <a:srgbClr val="00B050"/>
                </a:solidFill>
              </a:rPr>
              <a:t>Filière technique</a:t>
            </a:r>
            <a:r>
              <a:rPr lang="fr-FR" sz="2000" dirty="0" smtClean="0">
                <a:sym typeface="Wingdings" pitchFamily="2" charset="2"/>
              </a:rPr>
              <a:t> aimer la communication, l’informatique et la gestion.</a:t>
            </a:r>
          </a:p>
          <a:p>
            <a:pPr algn="just"/>
            <a:endParaRPr lang="fr-FR" sz="2000" dirty="0" smtClean="0">
              <a:sym typeface="Wingdings" pitchFamily="2" charset="2"/>
            </a:endParaRPr>
          </a:p>
          <a:p>
            <a:pPr algn="just">
              <a:buFont typeface="Wingdings" pitchFamily="2" charset="2"/>
              <a:buChar char="Ø"/>
            </a:pPr>
            <a:r>
              <a:rPr lang="fr-FR" sz="2400" b="1" dirty="0" smtClean="0">
                <a:solidFill>
                  <a:srgbClr val="00B050"/>
                </a:solidFill>
                <a:sym typeface="Wingdings" pitchFamily="2" charset="2"/>
              </a:rPr>
              <a:t> </a:t>
            </a:r>
            <a:r>
              <a:rPr lang="fr-FR" sz="2000" b="1" dirty="0" smtClean="0">
                <a:solidFill>
                  <a:srgbClr val="00B050"/>
                </a:solidFill>
                <a:sym typeface="Wingdings" pitchFamily="2" charset="2"/>
              </a:rPr>
              <a:t>32h hebdomadaires</a:t>
            </a:r>
            <a:r>
              <a:rPr lang="fr-FR" sz="2000" dirty="0" smtClean="0">
                <a:sym typeface="Wingdings" pitchFamily="2" charset="2"/>
              </a:rPr>
              <a:t>, dont 15h de spécialité (16h en terminale).</a:t>
            </a:r>
          </a:p>
          <a:p>
            <a:pPr algn="just">
              <a:buFont typeface="Wingdings" pitchFamily="2" charset="2"/>
              <a:buChar char="Ø"/>
            </a:pPr>
            <a:endParaRPr lang="fr-FR" sz="2400" dirty="0" smtClean="0">
              <a:sym typeface="Wingdings" pitchFamily="2" charset="2"/>
            </a:endParaRPr>
          </a:p>
        </p:txBody>
      </p:sp>
      <p:pic>
        <p:nvPicPr>
          <p:cNvPr id="4098" name="Picture 2" descr="MP900439345[1]"/>
          <p:cNvPicPr preferRelativeResize="0">
            <a:picLocks noChangeAspect="1" noChangeArrowheads="1"/>
          </p:cNvPicPr>
          <p:nvPr/>
        </p:nvPicPr>
        <p:blipFill>
          <a:blip r:embed="rId2" cstate="print"/>
          <a:srcRect/>
          <a:stretch>
            <a:fillRect/>
          </a:stretch>
        </p:blipFill>
        <p:spPr bwMode="auto">
          <a:xfrm>
            <a:off x="5220072" y="1340768"/>
            <a:ext cx="3466728" cy="3466728"/>
          </a:xfrm>
          <a:prstGeom prst="rect">
            <a:avLst/>
          </a:prstGeom>
          <a:solidFill>
            <a:srgbClr val="FFFFFF"/>
          </a:solidFill>
          <a:ln w="9525" algn="ctr">
            <a:solidFill>
              <a:srgbClr val="00B050"/>
            </a:solidFill>
            <a:miter lim="800000"/>
            <a:headEnd/>
            <a:tailEnd/>
          </a:ln>
        </p:spPr>
      </p:pic>
      <p:sp>
        <p:nvSpPr>
          <p:cNvPr id="7" name="Titre 3"/>
          <p:cNvSpPr txBox="1">
            <a:spLocks/>
          </p:cNvSpPr>
          <p:nvPr/>
        </p:nvSpPr>
        <p:spPr>
          <a:xfrm>
            <a:off x="467544" y="260648"/>
            <a:ext cx="8219256" cy="948378"/>
          </a:xfrm>
          <a:prstGeom prst="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vert="horz" lIns="91440" tIns="45720" rIns="91440" bIns="45720" rtlCol="0" anchor="ctr">
            <a:normAutofit/>
          </a:bodyPr>
          <a:lstStyle>
            <a:lvl1pPr algn="l" defTabSz="914400" rtl="0" eaLnBrk="1" latinLnBrk="0" hangingPunct="1">
              <a:spcBef>
                <a:spcPct val="0"/>
              </a:spcBef>
              <a:buNone/>
              <a:defRPr sz="2000" b="1"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fr-FR" sz="3200" dirty="0" smtClean="0"/>
              <a:t>Lycée Albert Thomas - La série </a:t>
            </a:r>
            <a:r>
              <a:rPr lang="fr-FR" sz="3200" dirty="0" smtClean="0">
                <a:solidFill>
                  <a:srgbClr val="00B050"/>
                </a:solidFill>
              </a:rPr>
              <a:t>STMG</a:t>
            </a:r>
            <a:endParaRPr lang="fr-FR" sz="3200" dirty="0">
              <a:solidFill>
                <a:srgbClr val="00B050"/>
              </a:solidFill>
            </a:endParaRPr>
          </a:p>
        </p:txBody>
      </p:sp>
      <p:sp>
        <p:nvSpPr>
          <p:cNvPr id="8" name="ZoneTexte 7"/>
          <p:cNvSpPr txBox="1"/>
          <p:nvPr/>
        </p:nvSpPr>
        <p:spPr>
          <a:xfrm>
            <a:off x="5004048" y="4941168"/>
            <a:ext cx="3888432" cy="1692771"/>
          </a:xfrm>
          <a:prstGeom prst="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just"/>
            <a:r>
              <a:rPr lang="fr-FR" dirty="0" smtClean="0">
                <a:solidFill>
                  <a:srgbClr val="00B050"/>
                </a:solidFill>
                <a:sym typeface="Wingdings" pitchFamily="2" charset="2"/>
              </a:rPr>
              <a:t>ESABAC</a:t>
            </a:r>
            <a:r>
              <a:rPr lang="fr-FR" dirty="0" smtClean="0">
                <a:sym typeface="Wingdings" pitchFamily="2" charset="2"/>
              </a:rPr>
              <a:t> </a:t>
            </a:r>
            <a:r>
              <a:rPr lang="fr-FR" dirty="0">
                <a:sym typeface="Wingdings" pitchFamily="2" charset="2"/>
              </a:rPr>
              <a:t> 2,5H en plus </a:t>
            </a:r>
            <a:endParaRPr lang="fr-FR" dirty="0" smtClean="0">
              <a:sym typeface="Wingdings" pitchFamily="2" charset="2"/>
            </a:endParaRPr>
          </a:p>
          <a:p>
            <a:pPr algn="just"/>
            <a:endParaRPr lang="fr-FR" dirty="0" smtClean="0">
              <a:sym typeface="Wingdings" pitchFamily="2" charset="2"/>
            </a:endParaRPr>
          </a:p>
          <a:p>
            <a:pPr algn="ctr"/>
            <a:r>
              <a:rPr lang="fr-FR" sz="1400" dirty="0" smtClean="0">
                <a:sym typeface="Wingdings" pitchFamily="2" charset="2"/>
              </a:rPr>
              <a:t>management </a:t>
            </a:r>
            <a:r>
              <a:rPr lang="fr-FR" sz="1400" dirty="0">
                <a:sym typeface="Wingdings" pitchFamily="2" charset="2"/>
              </a:rPr>
              <a:t>en italien et renforcement en </a:t>
            </a:r>
            <a:r>
              <a:rPr lang="fr-FR" sz="1400" dirty="0" smtClean="0">
                <a:sym typeface="Wingdings" pitchFamily="2" charset="2"/>
              </a:rPr>
              <a:t>italien</a:t>
            </a:r>
          </a:p>
          <a:p>
            <a:pPr algn="just"/>
            <a:endParaRPr lang="fr-FR" dirty="0">
              <a:sym typeface="Wingdings" pitchFamily="2" charset="2"/>
            </a:endParaRPr>
          </a:p>
          <a:p>
            <a:pPr algn="just"/>
            <a:r>
              <a:rPr lang="fr-FR" dirty="0" smtClean="0">
                <a:sym typeface="Wingdings" pitchFamily="2" charset="2"/>
              </a:rPr>
              <a:t>Pour </a:t>
            </a:r>
            <a:r>
              <a:rPr lang="fr-FR" dirty="0">
                <a:sym typeface="Wingdings" pitchFamily="2" charset="2"/>
              </a:rPr>
              <a:t>un bac français ET un bac italien.</a:t>
            </a:r>
          </a:p>
          <a:p>
            <a:endParaRPr lang="fr-F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A5A5666A-8D44-446F-B7DE-456A664071FA}"/>
              </a:ext>
            </a:extLst>
          </p:cNvPr>
          <p:cNvSpPr>
            <a:spLocks noGrp="1"/>
          </p:cNvSpPr>
          <p:nvPr>
            <p:ph type="title"/>
          </p:nvPr>
        </p:nvSpPr>
        <p:spPr>
          <a:xfrm>
            <a:off x="1142976" y="1285860"/>
            <a:ext cx="4119269" cy="1857363"/>
          </a:xfrm>
        </p:spPr>
        <p:txBody>
          <a:bodyPr>
            <a:normAutofit fontScale="90000"/>
          </a:bodyPr>
          <a:lstStyle/>
          <a:p>
            <a:r>
              <a:rPr lang="fr-FR" sz="3100" u="sng" dirty="0" smtClean="0">
                <a:cs typeface="Calibri Light"/>
              </a:rPr>
              <a:t>Lycée agricole Roanne </a:t>
            </a:r>
            <a:r>
              <a:rPr lang="fr-FR" sz="3100" u="sng" dirty="0" err="1" smtClean="0">
                <a:cs typeface="Calibri Light"/>
              </a:rPr>
              <a:t>Chervé</a:t>
            </a:r>
            <a:r>
              <a:rPr lang="fr-FR" sz="3100" u="sng" dirty="0" smtClean="0">
                <a:cs typeface="Calibri Light"/>
              </a:rPr>
              <a:t> </a:t>
            </a:r>
            <a:r>
              <a:rPr lang="fr-FR" sz="3100" dirty="0" smtClean="0">
                <a:cs typeface="Calibri Light"/>
              </a:rPr>
              <a:t>- Bac </a:t>
            </a:r>
            <a:r>
              <a:rPr lang="fr-FR" sz="3100" dirty="0">
                <a:cs typeface="Calibri Light"/>
              </a:rPr>
              <a:t>technologique, Sciences et technologies </a:t>
            </a:r>
            <a:r>
              <a:rPr lang="fr-FR" sz="3100" dirty="0" smtClean="0">
                <a:cs typeface="Calibri Light"/>
              </a:rPr>
              <a:t>de l’agronomie et </a:t>
            </a:r>
            <a:r>
              <a:rPr lang="fr-FR" sz="3100" dirty="0">
                <a:cs typeface="Calibri Light"/>
              </a:rPr>
              <a:t>du </a:t>
            </a:r>
            <a:r>
              <a:rPr lang="fr-FR" sz="3100" dirty="0" smtClean="0">
                <a:cs typeface="Calibri Light"/>
              </a:rPr>
              <a:t>vivant : </a:t>
            </a:r>
            <a:r>
              <a:rPr lang="fr-FR" sz="3100" dirty="0">
                <a:cs typeface="Calibri Light"/>
              </a:rPr>
              <a:t>STAV </a:t>
            </a:r>
            <a:r>
              <a:rPr lang="fr-FR" dirty="0">
                <a:cs typeface="Calibri Light"/>
              </a:rPr>
              <a:t/>
            </a:r>
            <a:br>
              <a:rPr lang="fr-FR" dirty="0">
                <a:cs typeface="Calibri Light"/>
              </a:rPr>
            </a:br>
            <a:r>
              <a:rPr lang="fr-FR" dirty="0">
                <a:cs typeface="Calibri Light"/>
              </a:rPr>
              <a:t/>
            </a:r>
            <a:br>
              <a:rPr lang="fr-FR" dirty="0">
                <a:cs typeface="Calibri Light"/>
              </a:rPr>
            </a:br>
            <a:endParaRPr lang="fr-FR" sz="1600" dirty="0">
              <a:cs typeface="Calibri Light"/>
            </a:endParaRPr>
          </a:p>
        </p:txBody>
      </p:sp>
      <p:sp>
        <p:nvSpPr>
          <p:cNvPr id="3" name="Espace réservé du contenu 2">
            <a:extLst>
              <a:ext uri="{FF2B5EF4-FFF2-40B4-BE49-F238E27FC236}">
                <a16:creationId xmlns="" xmlns:a16="http://schemas.microsoft.com/office/drawing/2014/main" id="{49FB08A4-A4B0-4647-AA43-11152B5FFA1E}"/>
              </a:ext>
            </a:extLst>
          </p:cNvPr>
          <p:cNvSpPr>
            <a:spLocks noGrp="1"/>
          </p:cNvSpPr>
          <p:nvPr>
            <p:ph idx="1"/>
          </p:nvPr>
        </p:nvSpPr>
        <p:spPr>
          <a:xfrm>
            <a:off x="642910" y="4286256"/>
            <a:ext cx="7872440" cy="1915841"/>
          </a:xfrm>
        </p:spPr>
        <p:txBody>
          <a:bodyPr vert="horz" lIns="91440" tIns="45720" rIns="91440" bIns="45720" rtlCol="0" anchor="t">
            <a:normAutofit/>
          </a:bodyPr>
          <a:lstStyle/>
          <a:p>
            <a:r>
              <a:rPr lang="fr-FR" altLang="fr-FR" sz="2600" dirty="0"/>
              <a:t>Gestion des ressources et de </a:t>
            </a:r>
            <a:r>
              <a:rPr lang="fr-FR" altLang="fr-FR" sz="2600" dirty="0" smtClean="0"/>
              <a:t>l’alimentation (6h45)</a:t>
            </a:r>
            <a:endParaRPr lang="fr-FR" altLang="fr-FR" sz="2600" dirty="0"/>
          </a:p>
          <a:p>
            <a:r>
              <a:rPr lang="fr-FR" altLang="fr-FR" sz="2600" dirty="0"/>
              <a:t>Territoires et </a:t>
            </a:r>
            <a:r>
              <a:rPr lang="fr-FR" altLang="fr-FR" sz="2600" dirty="0" smtClean="0"/>
              <a:t>sociétés (2h30)</a:t>
            </a:r>
            <a:endParaRPr lang="fr-FR" altLang="fr-FR" sz="2600" dirty="0"/>
          </a:p>
          <a:p>
            <a:r>
              <a:rPr lang="fr-FR" altLang="fr-FR" sz="2600" dirty="0"/>
              <a:t>Technologie de l’aménagement naturel forestier, technologie des productions </a:t>
            </a:r>
            <a:r>
              <a:rPr lang="fr-FR" altLang="fr-FR" sz="2600" dirty="0" smtClean="0"/>
              <a:t>agricoles (3h00)</a:t>
            </a:r>
            <a:endParaRPr lang="fr-FR" sz="2600" dirty="0">
              <a:cs typeface="Calibri"/>
            </a:endParaRPr>
          </a:p>
          <a:p>
            <a:pPr marL="0" indent="0">
              <a:buNone/>
            </a:pPr>
            <a:endParaRPr lang="fr-FR" sz="5400" i="1" dirty="0">
              <a:cs typeface="Calibri"/>
            </a:endParaRPr>
          </a:p>
          <a:p>
            <a:pPr marL="0" indent="0">
              <a:buNone/>
            </a:pPr>
            <a:endParaRPr lang="fr-FR" sz="5400" i="1" dirty="0">
              <a:cs typeface="Calibri"/>
            </a:endParaRPr>
          </a:p>
          <a:p>
            <a:endParaRPr lang="fr-FR" sz="6000" dirty="0">
              <a:cs typeface="Calibri"/>
            </a:endParaRPr>
          </a:p>
        </p:txBody>
      </p:sp>
      <p:sp>
        <p:nvSpPr>
          <p:cNvPr id="4" name="Rectangle 3">
            <a:extLst>
              <a:ext uri="{FF2B5EF4-FFF2-40B4-BE49-F238E27FC236}">
                <a16:creationId xmlns="" xmlns:a16="http://schemas.microsoft.com/office/drawing/2014/main" id="{D3B011E2-DA62-5248-A31D-D222358603F1}"/>
              </a:ext>
            </a:extLst>
          </p:cNvPr>
          <p:cNvSpPr txBox="1">
            <a:spLocks noChangeArrowheads="1"/>
          </p:cNvSpPr>
          <p:nvPr/>
        </p:nvSpPr>
        <p:spPr>
          <a:xfrm>
            <a:off x="714348" y="2857496"/>
            <a:ext cx="4122553" cy="1424762"/>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altLang="fr-FR" sz="3200" i="1" dirty="0">
                <a:solidFill>
                  <a:srgbClr val="000000"/>
                </a:solidFill>
              </a:rPr>
              <a:t>Les 3 </a:t>
            </a:r>
            <a:r>
              <a:rPr lang="fr-FR" altLang="fr-FR" sz="3200" i="1" dirty="0" smtClean="0">
                <a:solidFill>
                  <a:srgbClr val="000000"/>
                </a:solidFill>
              </a:rPr>
              <a:t>spécialités </a:t>
            </a:r>
            <a:r>
              <a:rPr lang="fr-FR" altLang="fr-FR" sz="1600" i="1" dirty="0" smtClean="0">
                <a:solidFill>
                  <a:srgbClr val="000000"/>
                </a:solidFill>
              </a:rPr>
              <a:t>(première : 12h15 ; terminale : 11h15)</a:t>
            </a:r>
            <a:endParaRPr lang="fr-FR" altLang="fr-FR" sz="1600" dirty="0">
              <a:solidFill>
                <a:srgbClr val="000000"/>
              </a:solidFill>
              <a:cs typeface="Calibri"/>
            </a:endParaRPr>
          </a:p>
        </p:txBody>
      </p:sp>
      <p:pic>
        <p:nvPicPr>
          <p:cNvPr id="5" name="Image 4">
            <a:extLst>
              <a:ext uri="{FF2B5EF4-FFF2-40B4-BE49-F238E27FC236}">
                <a16:creationId xmlns="" xmlns:a16="http://schemas.microsoft.com/office/drawing/2014/main" id="{12DBA711-FD2A-B142-AD25-8F168436A5AC}"/>
              </a:ext>
            </a:extLst>
          </p:cNvPr>
          <p:cNvPicPr>
            <a:picLocks noChangeAspect="1"/>
          </p:cNvPicPr>
          <p:nvPr/>
        </p:nvPicPr>
        <p:blipFill rotWithShape="1">
          <a:blip r:embed="rId3" cstate="screen">
            <a:alphaModFix/>
            <a:extLst>
              <a:ext uri="{28A0092B-C50C-407E-A947-70E740481C1C}">
                <a14:useLocalDpi xmlns="" xmlns:a14="http://schemas.microsoft.com/office/drawing/2010/main"/>
              </a:ext>
            </a:extLst>
          </a:blip>
          <a:srcRect/>
          <a:stretch/>
        </p:blipFill>
        <p:spPr>
          <a:xfrm>
            <a:off x="5884716" y="0"/>
            <a:ext cx="3209106" cy="2453268"/>
          </a:xfrm>
          <a:custGeom>
            <a:avLst/>
            <a:gdLst>
              <a:gd name="connsiteX0" fmla="*/ 21954 w 3674754"/>
              <a:gd name="connsiteY0" fmla="*/ 0 h 2106932"/>
              <a:gd name="connsiteX1" fmla="*/ 3652800 w 3674754"/>
              <a:gd name="connsiteY1" fmla="*/ 0 h 2106932"/>
              <a:gd name="connsiteX2" fmla="*/ 3665268 w 3674754"/>
              <a:gd name="connsiteY2" fmla="*/ 81694 h 2106932"/>
              <a:gd name="connsiteX3" fmla="*/ 3674754 w 3674754"/>
              <a:gd name="connsiteY3" fmla="*/ 269555 h 2106932"/>
              <a:gd name="connsiteX4" fmla="*/ 1837377 w 3674754"/>
              <a:gd name="connsiteY4" fmla="*/ 2106932 h 2106932"/>
              <a:gd name="connsiteX5" fmla="*/ 0 w 3674754"/>
              <a:gd name="connsiteY5" fmla="*/ 269555 h 2106932"/>
              <a:gd name="connsiteX6" fmla="*/ 9486 w 3674754"/>
              <a:gd name="connsiteY6" fmla="*/ 81694 h 2106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4754" h="2106932">
                <a:moveTo>
                  <a:pt x="21954" y="0"/>
                </a:moveTo>
                <a:lnTo>
                  <a:pt x="3652800" y="0"/>
                </a:lnTo>
                <a:lnTo>
                  <a:pt x="3665268" y="81694"/>
                </a:lnTo>
                <a:cubicBezTo>
                  <a:pt x="3671541" y="143461"/>
                  <a:pt x="3674754" y="206133"/>
                  <a:pt x="3674754" y="269555"/>
                </a:cubicBezTo>
                <a:cubicBezTo>
                  <a:pt x="3674754" y="1284311"/>
                  <a:pt x="2852132" y="2106932"/>
                  <a:pt x="1837377" y="2106932"/>
                </a:cubicBezTo>
                <a:cubicBezTo>
                  <a:pt x="822622" y="2106932"/>
                  <a:pt x="0" y="1284311"/>
                  <a:pt x="0" y="269555"/>
                </a:cubicBezTo>
                <a:cubicBezTo>
                  <a:pt x="0" y="206133"/>
                  <a:pt x="3214" y="143461"/>
                  <a:pt x="9486" y="81694"/>
                </a:cubicBezTo>
                <a:close/>
              </a:path>
            </a:pathLst>
          </a:custGeom>
          <a:effectLst>
            <a:softEdge rad="0"/>
          </a:effectLst>
        </p:spPr>
      </p:pic>
      <p:sp>
        <p:nvSpPr>
          <p:cNvPr id="6" name="Rectangle 5"/>
          <p:cNvSpPr/>
          <p:nvPr/>
        </p:nvSpPr>
        <p:spPr>
          <a:xfrm>
            <a:off x="1000100" y="500042"/>
            <a:ext cx="4286280" cy="27146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 xmlns:p14="http://schemas.microsoft.com/office/powerpoint/2010/main" val="23790031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592138" y="1052513"/>
            <a:ext cx="8229600" cy="646112"/>
          </a:xfrm>
          <a:prstGeom prst="rect">
            <a:avLst/>
          </a:prstGeom>
          <a:noFill/>
          <a:ln w="9525">
            <a:noFill/>
            <a:round/>
            <a:headEnd/>
            <a:tailEnd/>
          </a:ln>
        </p:spPr>
        <p:txBody>
          <a:bodyPr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4000" b="0">
                <a:solidFill>
                  <a:srgbClr val="000000"/>
                </a:solidFill>
                <a:latin typeface="Calibri" pitchFamily="34" charset="0"/>
              </a:rPr>
              <a:t>La structure de formation</a:t>
            </a:r>
          </a:p>
        </p:txBody>
      </p:sp>
      <p:grpSp>
        <p:nvGrpSpPr>
          <p:cNvPr id="2" name="Group 13"/>
          <p:cNvGrpSpPr>
            <a:grpSpLocks/>
          </p:cNvGrpSpPr>
          <p:nvPr/>
        </p:nvGrpSpPr>
        <p:grpSpPr bwMode="auto">
          <a:xfrm>
            <a:off x="5429250" y="4214813"/>
            <a:ext cx="3576638" cy="1416050"/>
            <a:chOff x="3875" y="2093"/>
            <a:chExt cx="1601" cy="892"/>
          </a:xfrm>
        </p:grpSpPr>
        <p:pic>
          <p:nvPicPr>
            <p:cNvPr id="2066" name="Picture 14"/>
            <p:cNvPicPr>
              <a:picLocks noChangeAspect="1" noChangeArrowheads="1"/>
            </p:cNvPicPr>
            <p:nvPr/>
          </p:nvPicPr>
          <p:blipFill>
            <a:blip r:embed="rId3" cstate="print"/>
            <a:srcRect/>
            <a:stretch>
              <a:fillRect/>
            </a:stretch>
          </p:blipFill>
          <p:spPr bwMode="auto">
            <a:xfrm>
              <a:off x="3875" y="2093"/>
              <a:ext cx="1601" cy="892"/>
            </a:xfrm>
            <a:prstGeom prst="rect">
              <a:avLst/>
            </a:prstGeom>
            <a:noFill/>
            <a:ln w="9525">
              <a:noFill/>
              <a:round/>
              <a:headEnd/>
              <a:tailEnd/>
            </a:ln>
          </p:spPr>
        </p:pic>
        <p:sp>
          <p:nvSpPr>
            <p:cNvPr id="2067" name="Text Box 15"/>
            <p:cNvSpPr txBox="1">
              <a:spLocks noChangeArrowheads="1"/>
            </p:cNvSpPr>
            <p:nvPr/>
          </p:nvSpPr>
          <p:spPr bwMode="auto">
            <a:xfrm>
              <a:off x="4003" y="2228"/>
              <a:ext cx="1337" cy="641"/>
            </a:xfrm>
            <a:prstGeom prst="rect">
              <a:avLst/>
            </a:prstGeom>
            <a:noFill/>
            <a:ln w="9525">
              <a:noFill/>
              <a:round/>
              <a:headEnd/>
              <a:tailEnd/>
            </a:ln>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2000" b="0">
                  <a:solidFill>
                    <a:srgbClr val="000000"/>
                  </a:solidFill>
                  <a:latin typeface="Calibri" pitchFamily="34" charset="0"/>
                  <a:ea typeface="MS PGothic" pitchFamily="34" charset="-128"/>
                </a:rPr>
                <a:t>Innovation Technologique et Eco conception</a:t>
              </a:r>
            </a:p>
          </p:txBody>
        </p:sp>
      </p:grpSp>
      <p:sp>
        <p:nvSpPr>
          <p:cNvPr id="6157" name="Text Box 16"/>
          <p:cNvSpPr txBox="1">
            <a:spLocks noChangeArrowheads="1"/>
          </p:cNvSpPr>
          <p:nvPr/>
        </p:nvSpPr>
        <p:spPr bwMode="auto">
          <a:xfrm>
            <a:off x="714375" y="4500563"/>
            <a:ext cx="2376488" cy="1017587"/>
          </a:xfrm>
          <a:prstGeom prst="rect">
            <a:avLst/>
          </a:prstGeom>
          <a:gradFill rotWithShape="0">
            <a:gsLst>
              <a:gs pos="0">
                <a:srgbClr val="34B3D6"/>
              </a:gs>
              <a:gs pos="100000">
                <a:srgbClr val="2787A0"/>
              </a:gs>
            </a:gsLst>
            <a:lin ang="5400000" scaled="1"/>
          </a:gradFill>
          <a:ln w="9360" cap="sq">
            <a:solidFill>
              <a:srgbClr val="46AAC5"/>
            </a:solidFill>
            <a:miter lim="800000"/>
            <a:headEnd/>
            <a:tailEnd/>
          </a:ln>
          <a:effectLst>
            <a:outerShdw dist="23040" dir="5400000" algn="ctr" rotWithShape="0">
              <a:srgbClr val="000000">
                <a:alpha val="35036"/>
              </a:srgbClr>
            </a:outerShdw>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2000" b="0">
                <a:solidFill>
                  <a:srgbClr val="000000"/>
                </a:solidFill>
                <a:latin typeface="Calibri" pitchFamily="34" charset="0"/>
                <a:ea typeface="ＭＳ Ｐゴシック" pitchFamily="32" charset="-128"/>
              </a:rPr>
              <a:t>Architecture et Construction</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fr-FR" sz="2000" b="0">
              <a:solidFill>
                <a:srgbClr val="000000"/>
              </a:solidFill>
              <a:latin typeface="Calibri" pitchFamily="34" charset="0"/>
              <a:ea typeface="ＭＳ Ｐゴシック" pitchFamily="32" charset="-128"/>
            </a:endParaRPr>
          </a:p>
        </p:txBody>
      </p:sp>
      <p:grpSp>
        <p:nvGrpSpPr>
          <p:cNvPr id="3" name="Group 17"/>
          <p:cNvGrpSpPr>
            <a:grpSpLocks/>
          </p:cNvGrpSpPr>
          <p:nvPr/>
        </p:nvGrpSpPr>
        <p:grpSpPr bwMode="auto">
          <a:xfrm>
            <a:off x="6429375" y="2214563"/>
            <a:ext cx="2279650" cy="1063625"/>
            <a:chOff x="4120" y="1597"/>
            <a:chExt cx="1185" cy="670"/>
          </a:xfrm>
        </p:grpSpPr>
        <p:pic>
          <p:nvPicPr>
            <p:cNvPr id="2064" name="Picture 18"/>
            <p:cNvPicPr>
              <a:picLocks noChangeAspect="1" noChangeArrowheads="1"/>
            </p:cNvPicPr>
            <p:nvPr/>
          </p:nvPicPr>
          <p:blipFill>
            <a:blip r:embed="rId4" cstate="print"/>
            <a:srcRect/>
            <a:stretch>
              <a:fillRect/>
            </a:stretch>
          </p:blipFill>
          <p:spPr bwMode="auto">
            <a:xfrm>
              <a:off x="4120" y="1597"/>
              <a:ext cx="1185" cy="667"/>
            </a:xfrm>
            <a:prstGeom prst="rect">
              <a:avLst/>
            </a:prstGeom>
            <a:noFill/>
            <a:ln w="9525">
              <a:noFill/>
              <a:round/>
              <a:headEnd/>
              <a:tailEnd/>
            </a:ln>
          </p:spPr>
        </p:pic>
        <p:sp>
          <p:nvSpPr>
            <p:cNvPr id="2065" name="Text Box 19"/>
            <p:cNvSpPr txBox="1">
              <a:spLocks noChangeArrowheads="1"/>
            </p:cNvSpPr>
            <p:nvPr/>
          </p:nvSpPr>
          <p:spPr bwMode="auto">
            <a:xfrm>
              <a:off x="4174" y="1626"/>
              <a:ext cx="1116" cy="641"/>
            </a:xfrm>
            <a:prstGeom prst="rect">
              <a:avLst/>
            </a:prstGeom>
            <a:noFill/>
            <a:ln w="9525">
              <a:noFill/>
              <a:round/>
              <a:headEnd/>
              <a:tailEnd/>
            </a:ln>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2000" b="0">
                  <a:solidFill>
                    <a:srgbClr val="000000"/>
                  </a:solidFill>
                  <a:latin typeface="Calibri" pitchFamily="34" charset="0"/>
                  <a:ea typeface="MS PGothic" pitchFamily="34" charset="-128"/>
                </a:rPr>
                <a:t>Energie et Environnement</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sz="2000" b="0">
                <a:solidFill>
                  <a:srgbClr val="000000"/>
                </a:solidFill>
                <a:latin typeface="Calibri" pitchFamily="34" charset="0"/>
                <a:ea typeface="MS PGothic" pitchFamily="34" charset="-128"/>
              </a:endParaRPr>
            </a:p>
          </p:txBody>
        </p:sp>
      </p:grpSp>
      <p:grpSp>
        <p:nvGrpSpPr>
          <p:cNvPr id="4" name="Group 20"/>
          <p:cNvGrpSpPr>
            <a:grpSpLocks/>
          </p:cNvGrpSpPr>
          <p:nvPr/>
        </p:nvGrpSpPr>
        <p:grpSpPr bwMode="auto">
          <a:xfrm>
            <a:off x="571500" y="2286000"/>
            <a:ext cx="2500313" cy="1338263"/>
            <a:chOff x="396" y="1597"/>
            <a:chExt cx="1253" cy="720"/>
          </a:xfrm>
        </p:grpSpPr>
        <p:pic>
          <p:nvPicPr>
            <p:cNvPr id="2062" name="Picture 21"/>
            <p:cNvPicPr>
              <a:picLocks noChangeAspect="1" noChangeArrowheads="1"/>
            </p:cNvPicPr>
            <p:nvPr/>
          </p:nvPicPr>
          <p:blipFill>
            <a:blip r:embed="rId5" cstate="print"/>
            <a:srcRect/>
            <a:stretch>
              <a:fillRect/>
            </a:stretch>
          </p:blipFill>
          <p:spPr bwMode="auto">
            <a:xfrm>
              <a:off x="396" y="1597"/>
              <a:ext cx="1253" cy="720"/>
            </a:xfrm>
            <a:prstGeom prst="rect">
              <a:avLst/>
            </a:prstGeom>
            <a:noFill/>
            <a:ln w="9525">
              <a:noFill/>
              <a:round/>
              <a:headEnd/>
              <a:tailEnd/>
            </a:ln>
          </p:spPr>
        </p:pic>
        <p:sp>
          <p:nvSpPr>
            <p:cNvPr id="2063" name="Text Box 22"/>
            <p:cNvSpPr txBox="1">
              <a:spLocks noChangeArrowheads="1"/>
            </p:cNvSpPr>
            <p:nvPr/>
          </p:nvSpPr>
          <p:spPr bwMode="auto">
            <a:xfrm>
              <a:off x="396" y="1634"/>
              <a:ext cx="1172" cy="548"/>
            </a:xfrm>
            <a:prstGeom prst="rect">
              <a:avLst/>
            </a:prstGeom>
            <a:noFill/>
            <a:ln w="9525">
              <a:noFill/>
              <a:round/>
              <a:headEnd/>
              <a:tailEnd/>
            </a:ln>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2000" b="0">
                  <a:solidFill>
                    <a:srgbClr val="000000"/>
                  </a:solidFill>
                  <a:latin typeface="Calibri" pitchFamily="34" charset="0"/>
                  <a:ea typeface="MS PGothic" pitchFamily="34" charset="-128"/>
                </a:rPr>
                <a:t>Système d’Information et Numérique</a:t>
              </a:r>
            </a:p>
          </p:txBody>
        </p:sp>
      </p:grpSp>
      <p:sp>
        <p:nvSpPr>
          <p:cNvPr id="2055" name="Text Box 23"/>
          <p:cNvSpPr txBox="1">
            <a:spLocks noChangeArrowheads="1"/>
          </p:cNvSpPr>
          <p:nvPr/>
        </p:nvSpPr>
        <p:spPr bwMode="auto">
          <a:xfrm>
            <a:off x="674688" y="1812925"/>
            <a:ext cx="7656512" cy="460375"/>
          </a:xfrm>
          <a:prstGeom prst="rect">
            <a:avLst/>
          </a:prstGeom>
          <a:noFill/>
          <a:ln w="9525">
            <a:noFill/>
            <a:round/>
            <a:headEnd/>
            <a:tailEnd/>
          </a:ln>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2400" i="1">
                <a:solidFill>
                  <a:srgbClr val="FF0000"/>
                </a:solidFill>
                <a:latin typeface="Calibri" pitchFamily="34" charset="0"/>
              </a:rPr>
              <a:t>1 baccalauréat STI 2D décliné en 4 spécialités </a:t>
            </a:r>
          </a:p>
        </p:txBody>
      </p:sp>
      <p:pic>
        <p:nvPicPr>
          <p:cNvPr id="2056" name="Picture 4"/>
          <p:cNvPicPr>
            <a:picLocks noChangeAspect="1" noChangeArrowheads="1"/>
          </p:cNvPicPr>
          <p:nvPr/>
        </p:nvPicPr>
        <p:blipFill>
          <a:blip r:embed="rId6" cstate="print"/>
          <a:srcRect/>
          <a:stretch>
            <a:fillRect/>
          </a:stretch>
        </p:blipFill>
        <p:spPr bwMode="auto">
          <a:xfrm>
            <a:off x="7715250" y="1000125"/>
            <a:ext cx="1036638" cy="785813"/>
          </a:xfrm>
          <a:prstGeom prst="rect">
            <a:avLst/>
          </a:prstGeom>
          <a:noFill/>
          <a:ln w="9525">
            <a:noFill/>
            <a:miter lim="800000"/>
            <a:headEnd/>
            <a:tailEnd/>
          </a:ln>
        </p:spPr>
      </p:pic>
      <p:pic>
        <p:nvPicPr>
          <p:cNvPr id="2057" name="Picture 2"/>
          <p:cNvPicPr>
            <a:picLocks noChangeAspect="1" noChangeArrowheads="1"/>
          </p:cNvPicPr>
          <p:nvPr/>
        </p:nvPicPr>
        <p:blipFill>
          <a:blip r:embed="rId7" cstate="print"/>
          <a:srcRect/>
          <a:stretch>
            <a:fillRect/>
          </a:stretch>
        </p:blipFill>
        <p:spPr bwMode="auto">
          <a:xfrm>
            <a:off x="3357563" y="2214563"/>
            <a:ext cx="2286000" cy="2305050"/>
          </a:xfrm>
          <a:prstGeom prst="rect">
            <a:avLst/>
          </a:prstGeom>
          <a:noFill/>
          <a:ln w="9525">
            <a:noFill/>
            <a:round/>
            <a:headEnd/>
            <a:tailEnd/>
          </a:ln>
        </p:spPr>
      </p:pic>
      <p:pic>
        <p:nvPicPr>
          <p:cNvPr id="2058" name="Picture 11"/>
          <p:cNvPicPr>
            <a:picLocks noChangeAspect="1" noChangeArrowheads="1"/>
          </p:cNvPicPr>
          <p:nvPr/>
        </p:nvPicPr>
        <p:blipFill>
          <a:blip r:embed="rId8" cstate="print"/>
          <a:srcRect/>
          <a:stretch>
            <a:fillRect/>
          </a:stretch>
        </p:blipFill>
        <p:spPr bwMode="auto">
          <a:xfrm>
            <a:off x="1357313" y="5567363"/>
            <a:ext cx="1230312" cy="1147762"/>
          </a:xfrm>
          <a:prstGeom prst="rect">
            <a:avLst/>
          </a:prstGeom>
          <a:noFill/>
          <a:ln w="9525">
            <a:noFill/>
            <a:miter lim="800000"/>
            <a:headEnd/>
            <a:tailEnd/>
          </a:ln>
        </p:spPr>
      </p:pic>
      <p:pic>
        <p:nvPicPr>
          <p:cNvPr id="2059" name="Picture 12"/>
          <p:cNvPicPr>
            <a:picLocks noChangeAspect="1" noChangeArrowheads="1"/>
          </p:cNvPicPr>
          <p:nvPr/>
        </p:nvPicPr>
        <p:blipFill>
          <a:blip r:embed="rId9" cstate="print"/>
          <a:srcRect/>
          <a:stretch>
            <a:fillRect/>
          </a:stretch>
        </p:blipFill>
        <p:spPr bwMode="auto">
          <a:xfrm>
            <a:off x="6929438" y="3214688"/>
            <a:ext cx="1325562" cy="887412"/>
          </a:xfrm>
          <a:prstGeom prst="rect">
            <a:avLst/>
          </a:prstGeom>
          <a:noFill/>
          <a:ln w="9525">
            <a:noFill/>
            <a:miter lim="800000"/>
            <a:headEnd/>
            <a:tailEnd/>
          </a:ln>
        </p:spPr>
      </p:pic>
      <p:pic>
        <p:nvPicPr>
          <p:cNvPr id="2060" name="Picture 14"/>
          <p:cNvPicPr>
            <a:picLocks noChangeAspect="1" noChangeArrowheads="1"/>
          </p:cNvPicPr>
          <p:nvPr/>
        </p:nvPicPr>
        <p:blipFill>
          <a:blip r:embed="rId10" cstate="print"/>
          <a:srcRect/>
          <a:stretch>
            <a:fillRect/>
          </a:stretch>
        </p:blipFill>
        <p:spPr bwMode="auto">
          <a:xfrm>
            <a:off x="1285875" y="3486150"/>
            <a:ext cx="1090613" cy="876300"/>
          </a:xfrm>
          <a:prstGeom prst="rect">
            <a:avLst/>
          </a:prstGeom>
          <a:noFill/>
          <a:ln w="9525">
            <a:noFill/>
            <a:miter lim="800000"/>
            <a:headEnd/>
            <a:tailEnd/>
          </a:ln>
        </p:spPr>
      </p:pic>
      <p:pic>
        <p:nvPicPr>
          <p:cNvPr id="2061" name="Picture 13"/>
          <p:cNvPicPr>
            <a:picLocks noChangeAspect="1" noChangeArrowheads="1"/>
          </p:cNvPicPr>
          <p:nvPr/>
        </p:nvPicPr>
        <p:blipFill>
          <a:blip r:embed="rId11" cstate="print"/>
          <a:srcRect/>
          <a:stretch>
            <a:fillRect/>
          </a:stretch>
        </p:blipFill>
        <p:spPr bwMode="auto">
          <a:xfrm>
            <a:off x="6072188" y="5500688"/>
            <a:ext cx="2428875" cy="1058862"/>
          </a:xfrm>
          <a:prstGeom prst="rect">
            <a:avLst/>
          </a:prstGeom>
          <a:noFill/>
          <a:ln w="9525">
            <a:noFill/>
            <a:miter lim="800000"/>
            <a:headEnd/>
            <a:tailEnd/>
          </a:ln>
        </p:spPr>
      </p:pic>
      <p:sp>
        <p:nvSpPr>
          <p:cNvPr id="20" name="ZoneTexte 19"/>
          <p:cNvSpPr txBox="1"/>
          <p:nvPr/>
        </p:nvSpPr>
        <p:spPr>
          <a:xfrm>
            <a:off x="500034" y="285728"/>
            <a:ext cx="7500990" cy="707886"/>
          </a:xfrm>
          <a:prstGeom prst="rect">
            <a:avLst/>
          </a:prstGeom>
          <a:noFill/>
        </p:spPr>
        <p:txBody>
          <a:bodyPr wrap="square" rtlCol="0">
            <a:spAutoFit/>
          </a:bodyPr>
          <a:lstStyle/>
          <a:p>
            <a:pPr algn="ctr"/>
            <a:r>
              <a:rPr lang="fr-FR" sz="2000" b="1" u="sng" dirty="0" smtClean="0"/>
              <a:t>Lycée Carnot – Filière technologique Sciences et technologies de l’industrie et du développement durable</a:t>
            </a:r>
            <a:endParaRPr lang="fr-FR" sz="2000" b="1" u="sng"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 de présentation</a:t>
            </a:r>
            <a:endParaRPr lang="fr-FR" dirty="0"/>
          </a:p>
        </p:txBody>
      </p:sp>
      <p:sp>
        <p:nvSpPr>
          <p:cNvPr id="3" name="Espace réservé du contenu 2"/>
          <p:cNvSpPr>
            <a:spLocks noGrp="1"/>
          </p:cNvSpPr>
          <p:nvPr>
            <p:ph idx="1"/>
          </p:nvPr>
        </p:nvSpPr>
        <p:spPr/>
        <p:txBody>
          <a:bodyPr/>
          <a:lstStyle/>
          <a:p>
            <a:r>
              <a:rPr lang="fr-FR" dirty="0" smtClean="0"/>
              <a:t>Les établissements</a:t>
            </a:r>
          </a:p>
          <a:p>
            <a:r>
              <a:rPr lang="fr-FR" dirty="0" smtClean="0"/>
              <a:t>La carte des enseignements de spécialité de la voie générale</a:t>
            </a:r>
          </a:p>
          <a:p>
            <a:r>
              <a:rPr lang="fr-FR" dirty="0" smtClean="0"/>
              <a:t>Les options proposées</a:t>
            </a:r>
          </a:p>
          <a:p>
            <a:r>
              <a:rPr lang="fr-FR" dirty="0" smtClean="0"/>
              <a:t>Les filières technologiques</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79512" y="273050"/>
            <a:ext cx="8784976" cy="851694"/>
          </a:xfrm>
        </p:spPr>
        <p:style>
          <a:lnRef idx="2">
            <a:schemeClr val="accent6"/>
          </a:lnRef>
          <a:fillRef idx="1">
            <a:schemeClr val="lt1"/>
          </a:fillRef>
          <a:effectRef idx="0">
            <a:schemeClr val="accent6"/>
          </a:effectRef>
          <a:fontRef idx="minor">
            <a:schemeClr val="dk1"/>
          </a:fontRef>
        </p:style>
        <p:txBody>
          <a:bodyPr anchor="ctr">
            <a:normAutofit/>
          </a:bodyPr>
          <a:lstStyle/>
          <a:p>
            <a:pPr algn="ctr"/>
            <a:r>
              <a:rPr lang="fr-FR"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CITÉ SCOLAIRE ALBERT THOMAS</a:t>
            </a:r>
            <a:endParaRPr lang="fr-FR"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Espace réservé du contenu 4"/>
          <p:cNvSpPr>
            <a:spLocks noGrp="1"/>
          </p:cNvSpPr>
          <p:nvPr>
            <p:ph idx="1"/>
          </p:nvPr>
        </p:nvSpPr>
        <p:spPr>
          <a:xfrm>
            <a:off x="5076056" y="332656"/>
            <a:ext cx="4067944" cy="5793507"/>
          </a:xfrm>
        </p:spPr>
        <p:txBody>
          <a:bodyPr>
            <a:normAutofit/>
          </a:bodyPr>
          <a:lstStyle/>
          <a:p>
            <a:pPr marL="0" indent="0" algn="ctr">
              <a:buNone/>
            </a:pPr>
            <a:endParaRPr lang="fr-FR" b="1" dirty="0" smtClean="0"/>
          </a:p>
          <a:p>
            <a:pPr marL="0" indent="0" algn="ctr">
              <a:buNone/>
            </a:pPr>
            <a:endParaRPr lang="fr-FR" b="1" dirty="0"/>
          </a:p>
          <a:p>
            <a:pPr marL="0" indent="0" algn="ctr">
              <a:buNone/>
            </a:pPr>
            <a:endParaRPr lang="fr-FR" b="1" dirty="0" smtClean="0"/>
          </a:p>
          <a:p>
            <a:pPr marL="0" indent="0" algn="ctr">
              <a:buNone/>
            </a:pPr>
            <a:endParaRPr lang="fr-FR" b="1" dirty="0"/>
          </a:p>
          <a:p>
            <a:pPr marL="0" indent="0" algn="ctr">
              <a:buNone/>
            </a:pPr>
            <a:endParaRPr lang="fr-FR" b="1" dirty="0" smtClean="0"/>
          </a:p>
          <a:p>
            <a:pPr marL="0" indent="0" algn="ctr">
              <a:buNone/>
            </a:pPr>
            <a:endParaRPr lang="fr-FR" b="1" dirty="0"/>
          </a:p>
          <a:p>
            <a:pPr marL="0" indent="0" algn="ctr">
              <a:buNone/>
            </a:pPr>
            <a:endParaRPr lang="fr-FR" b="1" dirty="0" smtClean="0"/>
          </a:p>
          <a:p>
            <a:pPr marL="0" indent="0" algn="ctr">
              <a:buNone/>
            </a:pPr>
            <a:r>
              <a:rPr lang="fr-FR" b="1" dirty="0" smtClean="0"/>
              <a:t>Avec vous</a:t>
            </a:r>
          </a:p>
          <a:p>
            <a:pPr marL="0" indent="0" algn="ctr">
              <a:buNone/>
            </a:pPr>
            <a:r>
              <a:rPr lang="fr-FR" b="1" dirty="0" smtClean="0"/>
              <a:t> pour la réussite !</a:t>
            </a:r>
            <a:endParaRPr lang="fr-FR" b="1" cap="all" dirty="0">
              <a:latin typeface="Calibri (En-têtes)"/>
            </a:endParaRPr>
          </a:p>
        </p:txBody>
      </p:sp>
      <p:sp>
        <p:nvSpPr>
          <p:cNvPr id="6" name="Espace réservé du texte 5"/>
          <p:cNvSpPr>
            <a:spLocks noGrp="1"/>
          </p:cNvSpPr>
          <p:nvPr>
            <p:ph type="body" sz="half" idx="2"/>
          </p:nvPr>
        </p:nvSpPr>
        <p:spPr>
          <a:xfrm>
            <a:off x="71590" y="1322644"/>
            <a:ext cx="5184496" cy="5112568"/>
          </a:xfrm>
          <a:ln>
            <a:solidFill>
              <a:schemeClr val="accent6"/>
            </a:solidFill>
          </a:ln>
        </p:spPr>
        <p:txBody>
          <a:bodyPr>
            <a:normAutofit fontScale="70000" lnSpcReduction="20000"/>
          </a:bodyPr>
          <a:lstStyle/>
          <a:p>
            <a:pPr>
              <a:buClrTx/>
              <a:buFont typeface="Wingdings" pitchFamily="2" charset="2"/>
              <a:buChar char="Ø"/>
            </a:pPr>
            <a:r>
              <a:rPr lang="fr-FR" sz="2400" dirty="0" smtClean="0"/>
              <a:t>Un collège - un lycée</a:t>
            </a:r>
            <a:r>
              <a:rPr lang="fr-FR" sz="2400" dirty="0"/>
              <a:t> </a:t>
            </a:r>
            <a:r>
              <a:rPr lang="fr-FR" sz="2400" dirty="0" smtClean="0"/>
              <a:t>professionnel - un lycée général et technologique</a:t>
            </a:r>
            <a:r>
              <a:rPr lang="fr-FR" sz="2400" dirty="0"/>
              <a:t> </a:t>
            </a:r>
            <a:r>
              <a:rPr lang="fr-FR" sz="2400" dirty="0" smtClean="0"/>
              <a:t>= 1 524 élèves</a:t>
            </a:r>
          </a:p>
          <a:p>
            <a:pPr>
              <a:buClrTx/>
              <a:buFont typeface="Wingdings" pitchFamily="2" charset="2"/>
              <a:buChar char="Ø"/>
            </a:pPr>
            <a:endParaRPr lang="fr-FR" sz="2400" dirty="0"/>
          </a:p>
          <a:p>
            <a:pPr>
              <a:buClrTx/>
              <a:buFont typeface="Wingdings" pitchFamily="2" charset="2"/>
              <a:buChar char="Ø"/>
            </a:pPr>
            <a:r>
              <a:rPr lang="fr-FR" sz="2400" dirty="0"/>
              <a:t> </a:t>
            </a:r>
            <a:r>
              <a:rPr lang="fr-FR" sz="2400" dirty="0" smtClean="0"/>
              <a:t>Internat</a:t>
            </a:r>
          </a:p>
          <a:p>
            <a:pPr>
              <a:buClrTx/>
            </a:pPr>
            <a:endParaRPr lang="fr-FR" sz="2400" dirty="0" smtClean="0"/>
          </a:p>
          <a:p>
            <a:pPr>
              <a:buClrTx/>
              <a:buFont typeface="Wingdings" pitchFamily="2" charset="2"/>
              <a:buChar char="Ø"/>
            </a:pPr>
            <a:r>
              <a:rPr lang="fr-FR" sz="2400" dirty="0" smtClean="0"/>
              <a:t> Nombreuses options dès le collège: classe européenne, latin, musique, …</a:t>
            </a:r>
          </a:p>
          <a:p>
            <a:pPr>
              <a:buClrTx/>
              <a:buFont typeface="Wingdings" pitchFamily="2" charset="2"/>
              <a:buChar char="Ø"/>
            </a:pPr>
            <a:endParaRPr lang="fr-FR" sz="2400" dirty="0" smtClean="0"/>
          </a:p>
          <a:p>
            <a:pPr>
              <a:buClrTx/>
              <a:buFont typeface="Wingdings" pitchFamily="2" charset="2"/>
              <a:buChar char="Ø"/>
            </a:pPr>
            <a:r>
              <a:rPr lang="fr-FR" sz="2400" dirty="0" smtClean="0"/>
              <a:t> </a:t>
            </a:r>
            <a:r>
              <a:rPr lang="fr-FR" sz="2400" b="1" dirty="0" smtClean="0">
                <a:solidFill>
                  <a:schemeClr val="accent6"/>
                </a:solidFill>
              </a:rPr>
              <a:t>3 filières technologiques </a:t>
            </a:r>
            <a:r>
              <a:rPr lang="fr-FR" sz="2400" dirty="0" smtClean="0"/>
              <a:t>: STL, ST2S,STMG</a:t>
            </a:r>
          </a:p>
          <a:p>
            <a:pPr>
              <a:buClrTx/>
              <a:buFont typeface="Wingdings" pitchFamily="2" charset="2"/>
              <a:buChar char="Ø"/>
            </a:pPr>
            <a:endParaRPr lang="fr-FR" sz="2400" dirty="0" smtClean="0"/>
          </a:p>
          <a:p>
            <a:pPr>
              <a:buClrTx/>
              <a:buFont typeface="Wingdings" pitchFamily="2" charset="2"/>
              <a:buChar char="Ø"/>
            </a:pPr>
            <a:r>
              <a:rPr lang="fr-FR" sz="2400" dirty="0" smtClean="0"/>
              <a:t> </a:t>
            </a:r>
            <a:r>
              <a:rPr lang="fr-FR" sz="2400" b="1" dirty="0" smtClean="0">
                <a:solidFill>
                  <a:schemeClr val="accent6"/>
                </a:solidFill>
              </a:rPr>
              <a:t>3 BTS </a:t>
            </a:r>
            <a:r>
              <a:rPr lang="fr-FR" sz="2400" dirty="0" smtClean="0"/>
              <a:t>: </a:t>
            </a:r>
            <a:r>
              <a:rPr lang="fr-FR" sz="2400" b="1" dirty="0" smtClean="0"/>
              <a:t>G</a:t>
            </a:r>
            <a:r>
              <a:rPr lang="fr-FR" sz="2400" dirty="0" smtClean="0"/>
              <a:t>estion de la </a:t>
            </a:r>
            <a:r>
              <a:rPr lang="fr-FR" sz="2400" b="1" dirty="0" smtClean="0"/>
              <a:t>PME</a:t>
            </a:r>
            <a:r>
              <a:rPr lang="fr-FR" sz="2400" dirty="0" smtClean="0"/>
              <a:t>,  </a:t>
            </a:r>
            <a:r>
              <a:rPr lang="fr-FR" sz="2400" b="1" dirty="0" smtClean="0"/>
              <a:t>S</a:t>
            </a:r>
            <a:r>
              <a:rPr lang="fr-FR" sz="2400" dirty="0" smtClean="0"/>
              <a:t>upport à l’</a:t>
            </a:r>
            <a:r>
              <a:rPr lang="fr-FR" sz="2400" b="1" dirty="0" smtClean="0"/>
              <a:t>A</a:t>
            </a:r>
            <a:r>
              <a:rPr lang="fr-FR" sz="2400" dirty="0" smtClean="0"/>
              <a:t>ction </a:t>
            </a:r>
            <a:r>
              <a:rPr lang="fr-FR" sz="2400" b="1" dirty="0"/>
              <a:t>M</a:t>
            </a:r>
            <a:r>
              <a:rPr lang="fr-FR" sz="2400" dirty="0" smtClean="0"/>
              <a:t>anagériale,  </a:t>
            </a:r>
            <a:r>
              <a:rPr lang="fr-FR" sz="2400" b="1" dirty="0" smtClean="0"/>
              <a:t>N</a:t>
            </a:r>
            <a:r>
              <a:rPr lang="fr-FR" sz="2400" dirty="0" smtClean="0"/>
              <a:t>égociation et </a:t>
            </a:r>
            <a:r>
              <a:rPr lang="fr-FR" sz="2400" b="1" dirty="0" smtClean="0"/>
              <a:t>D</a:t>
            </a:r>
            <a:r>
              <a:rPr lang="fr-FR" sz="2400" dirty="0" smtClean="0"/>
              <a:t>igitalisation de la </a:t>
            </a:r>
            <a:r>
              <a:rPr lang="fr-FR" sz="2400" b="1" dirty="0" smtClean="0"/>
              <a:t>R</a:t>
            </a:r>
            <a:r>
              <a:rPr lang="fr-FR" sz="2400" dirty="0" smtClean="0"/>
              <a:t>elation  </a:t>
            </a:r>
            <a:r>
              <a:rPr lang="fr-FR" sz="2400" b="1" dirty="0" smtClean="0"/>
              <a:t>C</a:t>
            </a:r>
            <a:r>
              <a:rPr lang="fr-FR" sz="2400" dirty="0" smtClean="0"/>
              <a:t>lient</a:t>
            </a:r>
          </a:p>
          <a:p>
            <a:pPr>
              <a:buClrTx/>
              <a:buFont typeface="Wingdings" pitchFamily="2" charset="2"/>
              <a:buChar char="Ø"/>
            </a:pPr>
            <a:endParaRPr lang="fr-FR" sz="2400" dirty="0" smtClean="0"/>
          </a:p>
          <a:p>
            <a:pPr>
              <a:buClrTx/>
              <a:buFont typeface="Wingdings" pitchFamily="2" charset="2"/>
              <a:buChar char="Ø"/>
            </a:pPr>
            <a:r>
              <a:rPr lang="fr-FR" sz="2400" dirty="0" smtClean="0"/>
              <a:t> </a:t>
            </a:r>
            <a:r>
              <a:rPr lang="fr-FR" sz="2400" b="1" dirty="0" smtClean="0">
                <a:solidFill>
                  <a:schemeClr val="accent6"/>
                </a:solidFill>
              </a:rPr>
              <a:t>Labellisations E3D </a:t>
            </a:r>
            <a:endParaRPr lang="fr-FR" sz="2400" dirty="0" smtClean="0"/>
          </a:p>
          <a:p>
            <a:pPr>
              <a:buClrTx/>
              <a:buFont typeface="Wingdings" pitchFamily="2" charset="2"/>
              <a:buChar char="Ø"/>
            </a:pPr>
            <a:endParaRPr lang="fr-FR" sz="2400" dirty="0" smtClean="0"/>
          </a:p>
          <a:p>
            <a:pPr>
              <a:buClrTx/>
              <a:buFont typeface="Wingdings" pitchFamily="2" charset="2"/>
              <a:buChar char="Ø"/>
            </a:pPr>
            <a:r>
              <a:rPr lang="fr-FR" sz="2400" dirty="0" smtClean="0"/>
              <a:t> </a:t>
            </a:r>
            <a:r>
              <a:rPr lang="fr-FR" sz="2400" b="1" dirty="0" smtClean="0">
                <a:solidFill>
                  <a:schemeClr val="accent6"/>
                </a:solidFill>
              </a:rPr>
              <a:t>Voyages linguistiques </a:t>
            </a:r>
            <a:r>
              <a:rPr lang="fr-FR" sz="2400" dirty="0" smtClean="0"/>
              <a:t>(Grèce, Sicile, Espagne, Angleterre, Italie) ; </a:t>
            </a:r>
            <a:r>
              <a:rPr lang="fr-FR" sz="2400" b="1" dirty="0" smtClean="0">
                <a:solidFill>
                  <a:schemeClr val="accent6"/>
                </a:solidFill>
              </a:rPr>
              <a:t>Spectacles</a:t>
            </a:r>
            <a:r>
              <a:rPr lang="fr-FR" sz="2400" dirty="0" smtClean="0">
                <a:solidFill>
                  <a:schemeClr val="accent6"/>
                </a:solidFill>
              </a:rPr>
              <a:t> </a:t>
            </a:r>
            <a:r>
              <a:rPr lang="fr-FR" sz="2400" dirty="0" smtClean="0"/>
              <a:t>théâtrale et musical ; </a:t>
            </a:r>
            <a:r>
              <a:rPr lang="fr-FR" sz="2400" b="1" dirty="0" smtClean="0">
                <a:solidFill>
                  <a:schemeClr val="accent6"/>
                </a:solidFill>
              </a:rPr>
              <a:t>concours d’éloquence</a:t>
            </a:r>
            <a:r>
              <a:rPr lang="fr-FR" sz="2400" dirty="0" smtClean="0"/>
              <a:t>, </a:t>
            </a:r>
            <a:r>
              <a:rPr lang="fr-FR" sz="2400" b="1" dirty="0" err="1" smtClean="0">
                <a:solidFill>
                  <a:schemeClr val="accent6"/>
                </a:solidFill>
              </a:rPr>
              <a:t>before</a:t>
            </a:r>
            <a:r>
              <a:rPr lang="fr-FR" sz="2400" b="1" dirty="0" smtClean="0">
                <a:solidFill>
                  <a:schemeClr val="accent6"/>
                </a:solidFill>
              </a:rPr>
              <a:t> </a:t>
            </a:r>
            <a:r>
              <a:rPr lang="fr-FR" sz="2400" b="1" dirty="0" err="1" smtClean="0">
                <a:solidFill>
                  <a:schemeClr val="accent6"/>
                </a:solidFill>
              </a:rPr>
              <a:t>work</a:t>
            </a:r>
            <a:endParaRPr lang="fr-FR" sz="2400" b="1" dirty="0" smtClean="0">
              <a:solidFill>
                <a:schemeClr val="accent6"/>
              </a:solidFill>
            </a:endParaRPr>
          </a:p>
          <a:p>
            <a:endParaRPr lang="fr-FR" dirty="0"/>
          </a:p>
        </p:txBody>
      </p:sp>
      <p:pic>
        <p:nvPicPr>
          <p:cNvPr id="7" name="Picture 2" descr="https://albert-thomas.ent.auvergnerhonealpes.fr/lectureFichiergw.do?ID_FICHIER=135"/>
          <p:cNvPicPr preferRelativeResize="0">
            <a:picLocks noChangeArrowheads="1"/>
          </p:cNvPicPr>
          <p:nvPr/>
        </p:nvPicPr>
        <p:blipFill>
          <a:blip r:embed="rId2" cstate="print"/>
          <a:srcRect l="1401" r="1401"/>
          <a:stretch>
            <a:fillRect/>
          </a:stretch>
        </p:blipFill>
        <p:spPr bwMode="auto">
          <a:xfrm flipH="1">
            <a:off x="5292000" y="1556792"/>
            <a:ext cx="3744496" cy="2322136"/>
          </a:xfrm>
          <a:prstGeom prst="rect">
            <a:avLst/>
          </a:prstGeom>
          <a:noFill/>
          <a:ln>
            <a:solidFill>
              <a:schemeClr val="accent6"/>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val="0"/>
              </a:ext>
            </a:extLst>
          </a:blip>
          <a:srcRect/>
          <a:stretch>
            <a:fillRect/>
          </a:stretch>
        </p:blipFill>
        <p:spPr bwMode="auto">
          <a:xfrm>
            <a:off x="6357950" y="357167"/>
            <a:ext cx="2440938" cy="2071702"/>
          </a:xfrm>
          <a:prstGeom prst="rect">
            <a:avLst/>
          </a:prstGeom>
          <a:noFill/>
          <a:ln>
            <a:noFill/>
          </a:ln>
        </p:spPr>
      </p:pic>
      <p:pic>
        <p:nvPicPr>
          <p:cNvPr id="5" name="Image 4"/>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val="0"/>
              </a:ext>
            </a:extLst>
          </a:blip>
          <a:srcRect/>
          <a:stretch>
            <a:fillRect/>
          </a:stretch>
        </p:blipFill>
        <p:spPr bwMode="auto">
          <a:xfrm>
            <a:off x="1285852" y="5072074"/>
            <a:ext cx="6143668" cy="1337625"/>
          </a:xfrm>
          <a:prstGeom prst="rect">
            <a:avLst/>
          </a:prstGeom>
          <a:noFill/>
          <a:ln>
            <a:noFill/>
          </a:ln>
        </p:spPr>
      </p:pic>
      <p:sp>
        <p:nvSpPr>
          <p:cNvPr id="6" name="ZoneTexte 5"/>
          <p:cNvSpPr txBox="1"/>
          <p:nvPr/>
        </p:nvSpPr>
        <p:spPr>
          <a:xfrm>
            <a:off x="357158" y="357166"/>
            <a:ext cx="5643602" cy="1631216"/>
          </a:xfrm>
          <a:prstGeom prst="rect">
            <a:avLst/>
          </a:prstGeom>
          <a:noFill/>
        </p:spPr>
        <p:txBody>
          <a:bodyPr wrap="square" rtlCol="0">
            <a:spAutoFit/>
          </a:bodyPr>
          <a:lstStyle/>
          <a:p>
            <a:pPr algn="ctr"/>
            <a:r>
              <a:rPr lang="fr-FR" sz="2800" dirty="0" smtClean="0"/>
              <a:t>Le lycée général Jean Puy </a:t>
            </a:r>
          </a:p>
          <a:p>
            <a:endParaRPr lang="fr-FR" dirty="0"/>
          </a:p>
          <a:p>
            <a:r>
              <a:rPr lang="fr-FR" dirty="0" smtClean="0"/>
              <a:t>840 élèves – 25 classes</a:t>
            </a:r>
          </a:p>
          <a:p>
            <a:r>
              <a:rPr lang="fr-FR" dirty="0" smtClean="0"/>
              <a:t>Restructuration de l’établissement depuis juillet 2019 avec notamment la création d’un internat.</a:t>
            </a:r>
            <a:endParaRPr lang="fr-FR" dirty="0"/>
          </a:p>
        </p:txBody>
      </p:sp>
      <p:sp>
        <p:nvSpPr>
          <p:cNvPr id="7" name="ZoneTexte 6"/>
          <p:cNvSpPr txBox="1"/>
          <p:nvPr/>
        </p:nvSpPr>
        <p:spPr>
          <a:xfrm>
            <a:off x="642910" y="2071678"/>
            <a:ext cx="3286148" cy="1477328"/>
          </a:xfrm>
          <a:prstGeom prst="rect">
            <a:avLst/>
          </a:prstGeom>
          <a:noFill/>
        </p:spPr>
        <p:txBody>
          <a:bodyPr wrap="square" rtlCol="0">
            <a:spAutoFit/>
          </a:bodyPr>
          <a:lstStyle/>
          <a:p>
            <a:pPr>
              <a:buFont typeface="Arial" pitchFamily="34" charset="0"/>
              <a:buChar char="•"/>
            </a:pPr>
            <a:r>
              <a:rPr lang="fr-FR" u="sng" dirty="0" smtClean="0"/>
              <a:t>Des partenariats privilégiés</a:t>
            </a:r>
            <a:r>
              <a:rPr lang="fr-FR" dirty="0" smtClean="0"/>
              <a:t> (cordées de la réussite) :</a:t>
            </a:r>
          </a:p>
          <a:p>
            <a:r>
              <a:rPr lang="fr-FR" dirty="0" smtClean="0"/>
              <a:t>-IEP de Lyon</a:t>
            </a:r>
          </a:p>
          <a:p>
            <a:pPr>
              <a:buFontTx/>
              <a:buChar char="-"/>
            </a:pPr>
            <a:r>
              <a:rPr lang="fr-FR" dirty="0" smtClean="0"/>
              <a:t>INSA de Lyon</a:t>
            </a:r>
          </a:p>
          <a:p>
            <a:pPr>
              <a:buFontTx/>
              <a:buChar char="-"/>
            </a:pPr>
            <a:r>
              <a:rPr lang="fr-FR" dirty="0" smtClean="0"/>
              <a:t> Agro-véto Lyon-Clermont</a:t>
            </a:r>
            <a:endParaRPr lang="fr-FR" dirty="0"/>
          </a:p>
        </p:txBody>
      </p:sp>
      <p:sp>
        <p:nvSpPr>
          <p:cNvPr id="8" name="ZoneTexte 7"/>
          <p:cNvSpPr txBox="1"/>
          <p:nvPr/>
        </p:nvSpPr>
        <p:spPr>
          <a:xfrm>
            <a:off x="4071934" y="2643182"/>
            <a:ext cx="4929222" cy="1754326"/>
          </a:xfrm>
          <a:prstGeom prst="rect">
            <a:avLst/>
          </a:prstGeom>
          <a:noFill/>
        </p:spPr>
        <p:txBody>
          <a:bodyPr wrap="square" rtlCol="0">
            <a:spAutoFit/>
          </a:bodyPr>
          <a:lstStyle/>
          <a:p>
            <a:pPr>
              <a:buFont typeface="Arial" pitchFamily="34" charset="0"/>
              <a:buChar char="•"/>
            </a:pPr>
            <a:r>
              <a:rPr lang="fr-FR" u="sng" dirty="0" smtClean="0"/>
              <a:t>Nombreux projets </a:t>
            </a:r>
            <a:endParaRPr lang="fr-FR" dirty="0" smtClean="0"/>
          </a:p>
          <a:p>
            <a:pPr>
              <a:buFontTx/>
              <a:buChar char="-"/>
            </a:pPr>
            <a:r>
              <a:rPr lang="fr-FR" dirty="0" smtClean="0"/>
              <a:t>Projets scolaires : soutien maths/français, lectures encadrées, tutorat entre pairs…</a:t>
            </a:r>
          </a:p>
          <a:p>
            <a:pPr>
              <a:buFontTx/>
              <a:buChar char="-"/>
            </a:pPr>
            <a:r>
              <a:rPr lang="fr-FR" dirty="0"/>
              <a:t> </a:t>
            </a:r>
            <a:r>
              <a:rPr lang="fr-FR" dirty="0" smtClean="0"/>
              <a:t>Projets extérieurs : voyages (Berlin, Toscane, Chine, Mexique, La Rochelle…) ; sorties scolaires (cinéma, théâtre, opéra, Biennale du design…)</a:t>
            </a:r>
            <a:endParaRPr lang="fr-FR" dirty="0"/>
          </a:p>
        </p:txBody>
      </p:sp>
      <p:sp>
        <p:nvSpPr>
          <p:cNvPr id="9" name="ZoneTexte 8"/>
          <p:cNvSpPr txBox="1"/>
          <p:nvPr/>
        </p:nvSpPr>
        <p:spPr>
          <a:xfrm>
            <a:off x="285720" y="3714752"/>
            <a:ext cx="3143272" cy="923330"/>
          </a:xfrm>
          <a:prstGeom prst="rect">
            <a:avLst/>
          </a:prstGeom>
          <a:noFill/>
        </p:spPr>
        <p:txBody>
          <a:bodyPr wrap="square" rtlCol="0">
            <a:spAutoFit/>
          </a:bodyPr>
          <a:lstStyle/>
          <a:p>
            <a:pPr>
              <a:buFont typeface="Arial" pitchFamily="34" charset="0"/>
              <a:buChar char="•"/>
            </a:pPr>
            <a:r>
              <a:rPr lang="fr-FR" u="sng" dirty="0" smtClean="0"/>
              <a:t>Vie lycéenne active</a:t>
            </a:r>
            <a:r>
              <a:rPr lang="fr-FR" dirty="0" smtClean="0"/>
              <a:t> : théâtre, comédie musicale, MDL, CVL, association sportive…</a:t>
            </a:r>
            <a:endParaRPr lang="fr-FR" dirty="0"/>
          </a:p>
        </p:txBody>
      </p:sp>
      <p:sp>
        <p:nvSpPr>
          <p:cNvPr id="10" name="Rectangle 9"/>
          <p:cNvSpPr/>
          <p:nvPr/>
        </p:nvSpPr>
        <p:spPr>
          <a:xfrm>
            <a:off x="1214414" y="357166"/>
            <a:ext cx="4071966" cy="5715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357158" y="1071546"/>
            <a:ext cx="5715040" cy="9286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 xmlns:a16="http://schemas.microsoft.com/office/drawing/2014/main" id="{D365A852-0DAC-1E40-ABDC-C990F0103CA6}"/>
              </a:ext>
            </a:extLst>
          </p:cNvPr>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5538960" y="457201"/>
            <a:ext cx="3001835" cy="2421681"/>
          </a:xfrm>
          <a:custGeom>
            <a:avLst/>
            <a:gdLst>
              <a:gd name="connsiteX0" fmla="*/ 21954 w 3674754"/>
              <a:gd name="connsiteY0" fmla="*/ 0 h 2106932"/>
              <a:gd name="connsiteX1" fmla="*/ 3652800 w 3674754"/>
              <a:gd name="connsiteY1" fmla="*/ 0 h 2106932"/>
              <a:gd name="connsiteX2" fmla="*/ 3665268 w 3674754"/>
              <a:gd name="connsiteY2" fmla="*/ 81694 h 2106932"/>
              <a:gd name="connsiteX3" fmla="*/ 3674754 w 3674754"/>
              <a:gd name="connsiteY3" fmla="*/ 269555 h 2106932"/>
              <a:gd name="connsiteX4" fmla="*/ 1837377 w 3674754"/>
              <a:gd name="connsiteY4" fmla="*/ 2106932 h 2106932"/>
              <a:gd name="connsiteX5" fmla="*/ 0 w 3674754"/>
              <a:gd name="connsiteY5" fmla="*/ 269555 h 2106932"/>
              <a:gd name="connsiteX6" fmla="*/ 9486 w 3674754"/>
              <a:gd name="connsiteY6" fmla="*/ 81694 h 2106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4754" h="2106932">
                <a:moveTo>
                  <a:pt x="21954" y="0"/>
                </a:moveTo>
                <a:lnTo>
                  <a:pt x="3652800" y="0"/>
                </a:lnTo>
                <a:lnTo>
                  <a:pt x="3665268" y="81694"/>
                </a:lnTo>
                <a:cubicBezTo>
                  <a:pt x="3671541" y="143461"/>
                  <a:pt x="3674754" y="206133"/>
                  <a:pt x="3674754" y="269555"/>
                </a:cubicBezTo>
                <a:cubicBezTo>
                  <a:pt x="3674754" y="1284311"/>
                  <a:pt x="2852132" y="2106932"/>
                  <a:pt x="1837377" y="2106932"/>
                </a:cubicBezTo>
                <a:cubicBezTo>
                  <a:pt x="822622" y="2106932"/>
                  <a:pt x="0" y="1284311"/>
                  <a:pt x="0" y="269555"/>
                </a:cubicBezTo>
                <a:cubicBezTo>
                  <a:pt x="0" y="206133"/>
                  <a:pt x="3214" y="143461"/>
                  <a:pt x="9486" y="81694"/>
                </a:cubicBezTo>
                <a:close/>
              </a:path>
            </a:pathLst>
          </a:custGeom>
          <a:effectLst>
            <a:softEdge rad="0"/>
          </a:effectLst>
        </p:spPr>
      </p:pic>
      <p:pic>
        <p:nvPicPr>
          <p:cNvPr id="5" name="Image 4">
            <a:extLst>
              <a:ext uri="{FF2B5EF4-FFF2-40B4-BE49-F238E27FC236}">
                <a16:creationId xmlns="" xmlns:a16="http://schemas.microsoft.com/office/drawing/2014/main" id="{DBEF2139-2491-A94A-8243-35242CA4C350}"/>
              </a:ext>
            </a:extLst>
          </p:cNvPr>
          <p:cNvPicPr>
            <a:picLocks noChangeAspect="1"/>
          </p:cNvPicPr>
          <p:nvPr/>
        </p:nvPicPr>
        <p:blipFill rotWithShape="1">
          <a:blip r:embed="rId4" cstate="screen">
            <a:alphaModFix/>
            <a:extLst>
              <a:ext uri="{28A0092B-C50C-407E-A947-70E740481C1C}">
                <a14:useLocalDpi xmlns="" xmlns:a14="http://schemas.microsoft.com/office/drawing/2010/main"/>
              </a:ext>
            </a:extLst>
          </a:blip>
          <a:srcRect/>
          <a:stretch/>
        </p:blipFill>
        <p:spPr>
          <a:xfrm>
            <a:off x="5549494" y="3076732"/>
            <a:ext cx="3594506" cy="3781268"/>
          </a:xfrm>
          <a:custGeom>
            <a:avLst/>
            <a:gdLst>
              <a:gd name="connsiteX0" fmla="*/ 2554615 w 4792674"/>
              <a:gd name="connsiteY0" fmla="*/ 0 h 3781268"/>
              <a:gd name="connsiteX1" fmla="*/ 4672942 w 4792674"/>
              <a:gd name="connsiteY1" fmla="*/ 1126306 h 3781268"/>
              <a:gd name="connsiteX2" fmla="*/ 4792674 w 4792674"/>
              <a:gd name="connsiteY2" fmla="*/ 1323391 h 3781268"/>
              <a:gd name="connsiteX3" fmla="*/ 4792674 w 4792674"/>
              <a:gd name="connsiteY3" fmla="*/ 3781268 h 3781268"/>
              <a:gd name="connsiteX4" fmla="*/ 313779 w 4792674"/>
              <a:gd name="connsiteY4" fmla="*/ 3781268 h 3781268"/>
              <a:gd name="connsiteX5" fmla="*/ 308328 w 4792674"/>
              <a:gd name="connsiteY5" fmla="*/ 3772297 h 3781268"/>
              <a:gd name="connsiteX6" fmla="*/ 0 w 4792674"/>
              <a:gd name="connsiteY6" fmla="*/ 2554615 h 3781268"/>
              <a:gd name="connsiteX7" fmla="*/ 2554615 w 4792674"/>
              <a:gd name="connsiteY7" fmla="*/ 0 h 3781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92674" h="3781268">
                <a:moveTo>
                  <a:pt x="2554615" y="0"/>
                </a:moveTo>
                <a:cubicBezTo>
                  <a:pt x="3436412" y="0"/>
                  <a:pt x="4213859" y="446774"/>
                  <a:pt x="4672942" y="1126306"/>
                </a:cubicBezTo>
                <a:lnTo>
                  <a:pt x="4792674" y="1323391"/>
                </a:lnTo>
                <a:lnTo>
                  <a:pt x="4792674" y="3781268"/>
                </a:lnTo>
                <a:lnTo>
                  <a:pt x="313779" y="3781268"/>
                </a:lnTo>
                <a:lnTo>
                  <a:pt x="308328" y="3772297"/>
                </a:lnTo>
                <a:cubicBezTo>
                  <a:pt x="111694" y="3410325"/>
                  <a:pt x="0" y="2995514"/>
                  <a:pt x="0" y="2554615"/>
                </a:cubicBezTo>
                <a:cubicBezTo>
                  <a:pt x="0" y="1143740"/>
                  <a:pt x="1143740" y="0"/>
                  <a:pt x="2554615" y="0"/>
                </a:cubicBezTo>
                <a:close/>
              </a:path>
            </a:pathLst>
          </a:custGeom>
          <a:effectLst>
            <a:softEdge rad="0"/>
          </a:effectLst>
        </p:spPr>
      </p:pic>
      <p:sp>
        <p:nvSpPr>
          <p:cNvPr id="10" name="Rectangle 9">
            <a:extLst>
              <a:ext uri="{FF2B5EF4-FFF2-40B4-BE49-F238E27FC236}">
                <a16:creationId xmlns="" xmlns:a16="http://schemas.microsoft.com/office/drawing/2014/main" id="{E40794F0-C491-2244-87DD-8262F2D3D954}"/>
              </a:ext>
            </a:extLst>
          </p:cNvPr>
          <p:cNvSpPr/>
          <p:nvPr/>
        </p:nvSpPr>
        <p:spPr>
          <a:xfrm>
            <a:off x="214282" y="1857364"/>
            <a:ext cx="5429288" cy="4500594"/>
          </a:xfrm>
          <a:prstGeom prst="rect">
            <a:avLst/>
          </a:prstGeom>
        </p:spPr>
        <p:txBody>
          <a:bodyPr vert="horz" lIns="91440" tIns="45720" rIns="91440" bIns="45720" rtlCol="0" anchor="ctr">
            <a:normAutofit fontScale="55000" lnSpcReduction="20000"/>
          </a:bodyPr>
          <a:lstStyle/>
          <a:p>
            <a:pPr marL="571500" lvl="0" indent="-228600" defTabSz="914400">
              <a:lnSpc>
                <a:spcPct val="90000"/>
              </a:lnSpc>
              <a:spcAft>
                <a:spcPts val="600"/>
              </a:spcAft>
              <a:buSzPct val="45000"/>
              <a:buFont typeface="Arial" panose="020B0604020202020204" pitchFamily="34" charset="0"/>
              <a:buChar char="•"/>
            </a:pPr>
            <a:r>
              <a:rPr lang="fr-FR" sz="2200" dirty="0">
                <a:solidFill>
                  <a:srgbClr val="000000"/>
                </a:solidFill>
              </a:rPr>
              <a:t> </a:t>
            </a:r>
            <a:r>
              <a:rPr lang="fr-FR" sz="3300" b="1" dirty="0">
                <a:solidFill>
                  <a:srgbClr val="000000"/>
                </a:solidFill>
              </a:rPr>
              <a:t>800 élèves, étudiants, apprentis et stagiaires</a:t>
            </a:r>
            <a:endParaRPr lang="fr-FR" sz="3300" dirty="0">
              <a:solidFill>
                <a:srgbClr val="000000"/>
              </a:solidFill>
            </a:endParaRPr>
          </a:p>
          <a:p>
            <a:pPr marL="571500" lvl="0" indent="-228600" defTabSz="914400">
              <a:lnSpc>
                <a:spcPct val="90000"/>
              </a:lnSpc>
              <a:spcAft>
                <a:spcPts val="600"/>
              </a:spcAft>
              <a:buSzPct val="45000"/>
              <a:buFont typeface="Arial" panose="020B0604020202020204" pitchFamily="34" charset="0"/>
              <a:buChar char="•"/>
            </a:pPr>
            <a:r>
              <a:rPr lang="fr-FR" sz="3300" dirty="0">
                <a:solidFill>
                  <a:srgbClr val="000000"/>
                </a:solidFill>
              </a:rPr>
              <a:t> </a:t>
            </a:r>
            <a:r>
              <a:rPr lang="fr-FR" sz="3300" b="1" dirty="0">
                <a:solidFill>
                  <a:srgbClr val="000000"/>
                </a:solidFill>
              </a:rPr>
              <a:t>Une filière générale, une filière technologique</a:t>
            </a:r>
          </a:p>
          <a:p>
            <a:pPr marL="571500" lvl="0" indent="-228600" defTabSz="914400">
              <a:lnSpc>
                <a:spcPct val="90000"/>
              </a:lnSpc>
              <a:spcAft>
                <a:spcPts val="600"/>
              </a:spcAft>
              <a:buSzPct val="45000"/>
              <a:buFont typeface="Arial" panose="020B0604020202020204" pitchFamily="34" charset="0"/>
              <a:buChar char="•"/>
            </a:pPr>
            <a:endParaRPr lang="fr-FR" sz="3300" b="1" dirty="0">
              <a:solidFill>
                <a:srgbClr val="000000"/>
              </a:solidFill>
            </a:endParaRPr>
          </a:p>
          <a:p>
            <a:pPr indent="-228600" defTabSz="914400">
              <a:lnSpc>
                <a:spcPct val="90000"/>
              </a:lnSpc>
              <a:spcAft>
                <a:spcPts val="600"/>
              </a:spcAft>
              <a:buFont typeface="Arial" panose="020B0604020202020204" pitchFamily="34" charset="0"/>
              <a:buChar char="•"/>
            </a:pPr>
            <a:r>
              <a:rPr lang="fr-FR" altLang="fr-FR" sz="3300" dirty="0">
                <a:solidFill>
                  <a:srgbClr val="000000"/>
                </a:solidFill>
              </a:rPr>
              <a:t>Venir à </a:t>
            </a:r>
            <a:r>
              <a:rPr lang="fr-FR" altLang="fr-FR" sz="3300" b="1" dirty="0">
                <a:solidFill>
                  <a:srgbClr val="000000"/>
                </a:solidFill>
              </a:rPr>
              <a:t>Chervé </a:t>
            </a:r>
            <a:r>
              <a:rPr lang="fr-FR" altLang="fr-FR" sz="3300" dirty="0">
                <a:solidFill>
                  <a:srgbClr val="000000"/>
                </a:solidFill>
              </a:rPr>
              <a:t>c’est..</a:t>
            </a:r>
          </a:p>
          <a:p>
            <a:pPr lvl="1" indent="-228600" defTabSz="914400">
              <a:lnSpc>
                <a:spcPct val="90000"/>
              </a:lnSpc>
              <a:spcAft>
                <a:spcPts val="600"/>
              </a:spcAft>
              <a:buFont typeface="Arial" panose="020B0604020202020204" pitchFamily="34" charset="0"/>
              <a:buChar char="•"/>
            </a:pPr>
            <a:r>
              <a:rPr lang="fr-FR" altLang="fr-FR" sz="3300" dirty="0">
                <a:solidFill>
                  <a:srgbClr val="000000"/>
                </a:solidFill>
              </a:rPr>
              <a:t>Un cadre naturel</a:t>
            </a:r>
          </a:p>
          <a:p>
            <a:pPr lvl="1" indent="-228600" defTabSz="914400">
              <a:lnSpc>
                <a:spcPct val="90000"/>
              </a:lnSpc>
              <a:spcAft>
                <a:spcPts val="600"/>
              </a:spcAft>
              <a:buFont typeface="Arial" panose="020B0604020202020204" pitchFamily="34" charset="0"/>
              <a:buChar char="•"/>
            </a:pPr>
            <a:r>
              <a:rPr lang="fr-FR" altLang="fr-FR" sz="3300" dirty="0">
                <a:solidFill>
                  <a:srgbClr val="000000"/>
                </a:solidFill>
              </a:rPr>
              <a:t>Des effectifs limités par classe, un accompagnement individuel</a:t>
            </a:r>
          </a:p>
          <a:p>
            <a:pPr lvl="1" indent="-228600" defTabSz="914400">
              <a:lnSpc>
                <a:spcPct val="90000"/>
              </a:lnSpc>
              <a:spcAft>
                <a:spcPts val="600"/>
              </a:spcAft>
              <a:buFont typeface="Arial" panose="020B0604020202020204" pitchFamily="34" charset="0"/>
              <a:buChar char="•"/>
            </a:pPr>
            <a:r>
              <a:rPr lang="fr-FR" altLang="fr-FR" sz="3300" dirty="0">
                <a:solidFill>
                  <a:srgbClr val="000000"/>
                </a:solidFill>
              </a:rPr>
              <a:t>Des entretiens concertés</a:t>
            </a:r>
            <a:endParaRPr lang="fr-FR" sz="3300" dirty="0">
              <a:solidFill>
                <a:srgbClr val="000000"/>
              </a:solidFill>
            </a:endParaRPr>
          </a:p>
          <a:p>
            <a:pPr marL="571500" lvl="0" indent="-228600" defTabSz="914400">
              <a:lnSpc>
                <a:spcPct val="90000"/>
              </a:lnSpc>
              <a:spcAft>
                <a:spcPts val="600"/>
              </a:spcAft>
              <a:buSzPct val="45000"/>
              <a:buFont typeface="Arial" panose="020B0604020202020204" pitchFamily="34" charset="0"/>
              <a:buChar char="•"/>
            </a:pPr>
            <a:endParaRPr lang="fr-FR" sz="3300" b="1" dirty="0">
              <a:solidFill>
                <a:srgbClr val="000000"/>
              </a:solidFill>
            </a:endParaRPr>
          </a:p>
          <a:p>
            <a:pPr marL="571500" lvl="0" indent="-228600" defTabSz="914400">
              <a:lnSpc>
                <a:spcPct val="90000"/>
              </a:lnSpc>
              <a:spcAft>
                <a:spcPts val="600"/>
              </a:spcAft>
              <a:buSzPct val="45000"/>
              <a:buFont typeface="Arial" panose="020B0604020202020204" pitchFamily="34" charset="0"/>
              <a:buChar char="•"/>
            </a:pPr>
            <a:r>
              <a:rPr lang="fr-FR" sz="3300" dirty="0">
                <a:solidFill>
                  <a:srgbClr val="000000"/>
                </a:solidFill>
              </a:rPr>
              <a:t>Et aussi  </a:t>
            </a:r>
            <a:r>
              <a:rPr lang="fr-FR" sz="3300" b="1" dirty="0">
                <a:solidFill>
                  <a:srgbClr val="000000"/>
                </a:solidFill>
              </a:rPr>
              <a:t>4 domaines de formations </a:t>
            </a:r>
            <a:r>
              <a:rPr lang="fr-FR" sz="3300" b="1" dirty="0" smtClean="0">
                <a:solidFill>
                  <a:srgbClr val="000000"/>
                </a:solidFill>
              </a:rPr>
              <a:t>professionnelles :</a:t>
            </a:r>
            <a:endParaRPr lang="fr-FR" sz="3300" dirty="0">
              <a:solidFill>
                <a:srgbClr val="000000"/>
              </a:solidFill>
            </a:endParaRPr>
          </a:p>
          <a:p>
            <a:pPr marL="1028700" lvl="1" indent="-228600" defTabSz="914400">
              <a:lnSpc>
                <a:spcPct val="90000"/>
              </a:lnSpc>
              <a:spcAft>
                <a:spcPts val="600"/>
              </a:spcAft>
              <a:buSzPct val="45000"/>
              <a:buFont typeface="Arial" panose="020B0604020202020204" pitchFamily="34" charset="0"/>
              <a:buChar char="•"/>
            </a:pPr>
            <a:r>
              <a:rPr lang="fr-FR" sz="3300" b="1" dirty="0">
                <a:solidFill>
                  <a:srgbClr val="000000"/>
                </a:solidFill>
              </a:rPr>
              <a:t> Paysage</a:t>
            </a:r>
          </a:p>
          <a:p>
            <a:pPr marL="1028700" lvl="1" indent="-228600" defTabSz="914400">
              <a:lnSpc>
                <a:spcPct val="90000"/>
              </a:lnSpc>
              <a:spcAft>
                <a:spcPts val="600"/>
              </a:spcAft>
              <a:buSzPct val="45000"/>
              <a:buFont typeface="Arial" panose="020B0604020202020204" pitchFamily="34" charset="0"/>
              <a:buChar char="•"/>
            </a:pPr>
            <a:r>
              <a:rPr lang="fr-FR" sz="3300" b="1" dirty="0">
                <a:solidFill>
                  <a:srgbClr val="000000"/>
                </a:solidFill>
              </a:rPr>
              <a:t> Agriculture</a:t>
            </a:r>
          </a:p>
          <a:p>
            <a:pPr marL="1028700" lvl="1" indent="-228600" defTabSz="914400">
              <a:lnSpc>
                <a:spcPct val="90000"/>
              </a:lnSpc>
              <a:spcAft>
                <a:spcPts val="600"/>
              </a:spcAft>
              <a:buSzPct val="45000"/>
              <a:buFont typeface="Arial" panose="020B0604020202020204" pitchFamily="34" charset="0"/>
              <a:buChar char="•"/>
            </a:pPr>
            <a:r>
              <a:rPr lang="fr-FR" sz="3300" b="1" dirty="0">
                <a:solidFill>
                  <a:srgbClr val="000000"/>
                </a:solidFill>
              </a:rPr>
              <a:t> Service à la personne et aux territoires</a:t>
            </a:r>
          </a:p>
          <a:p>
            <a:pPr marL="1028700" lvl="1" indent="-228600" defTabSz="914400">
              <a:lnSpc>
                <a:spcPct val="90000"/>
              </a:lnSpc>
              <a:spcAft>
                <a:spcPts val="600"/>
              </a:spcAft>
              <a:buSzPct val="45000"/>
              <a:buFont typeface="Arial" panose="020B0604020202020204" pitchFamily="34" charset="0"/>
              <a:buChar char="•"/>
            </a:pPr>
            <a:r>
              <a:rPr lang="fr-FR" sz="3300" b="1" dirty="0">
                <a:solidFill>
                  <a:srgbClr val="000000"/>
                </a:solidFill>
              </a:rPr>
              <a:t> Forêt environnement</a:t>
            </a:r>
          </a:p>
          <a:p>
            <a:pPr lvl="0" indent="-228600" defTabSz="914400">
              <a:lnSpc>
                <a:spcPct val="90000"/>
              </a:lnSpc>
              <a:spcAft>
                <a:spcPts val="600"/>
              </a:spcAft>
              <a:buSzPct val="45000"/>
              <a:buFont typeface="Arial" panose="020B0604020202020204" pitchFamily="34" charset="0"/>
              <a:buChar char="•"/>
            </a:pPr>
            <a:r>
              <a:rPr lang="fr-FR" sz="3300" dirty="0">
                <a:solidFill>
                  <a:srgbClr val="000000"/>
                </a:solidFill>
              </a:rPr>
              <a:t>. Internat, activités sportives culturelles</a:t>
            </a:r>
          </a:p>
        </p:txBody>
      </p:sp>
      <p:sp>
        <p:nvSpPr>
          <p:cNvPr id="11" name="Titre 1">
            <a:extLst>
              <a:ext uri="{FF2B5EF4-FFF2-40B4-BE49-F238E27FC236}">
                <a16:creationId xmlns="" xmlns:a16="http://schemas.microsoft.com/office/drawing/2014/main" id="{F4DB7F83-E1B3-6849-8770-2D4A666B27AC}"/>
              </a:ext>
            </a:extLst>
          </p:cNvPr>
          <p:cNvSpPr txBox="1">
            <a:spLocks/>
          </p:cNvSpPr>
          <p:nvPr/>
        </p:nvSpPr>
        <p:spPr>
          <a:xfrm>
            <a:off x="603206" y="457200"/>
            <a:ext cx="3602727" cy="1311664"/>
          </a:xfrm>
          <a:prstGeom prst="rect">
            <a:avLst/>
          </a:prstGeom>
        </p:spPr>
        <p:txBody>
          <a:bodyPr vert="horz" lIns="91440" tIns="45720" rIns="91440" bIns="45720" rtlCol="0" anchor="ctr">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600"/>
              </a:spcAft>
            </a:pPr>
            <a:r>
              <a:rPr lang="en-US" sz="4000" kern="1200" dirty="0">
                <a:solidFill>
                  <a:srgbClr val="000000"/>
                </a:solidFill>
                <a:latin typeface="+mj-lt"/>
                <a:ea typeface="+mj-ea"/>
                <a:cs typeface="+mj-cs"/>
              </a:rPr>
              <a:t>Le lycée de </a:t>
            </a:r>
            <a:r>
              <a:rPr lang="en-US" sz="4000" kern="1200" dirty="0" err="1">
                <a:solidFill>
                  <a:srgbClr val="000000"/>
                </a:solidFill>
                <a:latin typeface="+mj-lt"/>
                <a:ea typeface="+mj-ea"/>
                <a:cs typeface="+mj-cs"/>
              </a:rPr>
              <a:t>Roanne</a:t>
            </a:r>
            <a:r>
              <a:rPr lang="en-US" sz="4000" kern="1200" dirty="0">
                <a:solidFill>
                  <a:srgbClr val="000000"/>
                </a:solidFill>
                <a:latin typeface="+mj-lt"/>
                <a:ea typeface="+mj-ea"/>
                <a:cs typeface="+mj-cs"/>
              </a:rPr>
              <a:t> Chervé </a:t>
            </a:r>
            <a:r>
              <a:rPr lang="en-US" sz="4000" kern="1200" dirty="0" err="1">
                <a:solidFill>
                  <a:srgbClr val="000000"/>
                </a:solidFill>
                <a:latin typeface="+mj-lt"/>
                <a:ea typeface="+mj-ea"/>
                <a:cs typeface="+mj-cs"/>
              </a:rPr>
              <a:t>Noirétable</a:t>
            </a:r>
            <a:endParaRPr lang="en-US" sz="4000" kern="1200" dirty="0">
              <a:solidFill>
                <a:srgbClr val="000000"/>
              </a:solidFill>
              <a:latin typeface="+mj-lt"/>
              <a:ea typeface="+mj-ea"/>
              <a:cs typeface="+mj-cs"/>
            </a:endParaRPr>
          </a:p>
        </p:txBody>
      </p:sp>
      <p:sp>
        <p:nvSpPr>
          <p:cNvPr id="6" name="Rectangle 5"/>
          <p:cNvSpPr/>
          <p:nvPr/>
        </p:nvSpPr>
        <p:spPr>
          <a:xfrm>
            <a:off x="500034" y="357166"/>
            <a:ext cx="3214710" cy="15716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 xmlns:p14="http://schemas.microsoft.com/office/powerpoint/2010/main" val="415733592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642910" y="428604"/>
            <a:ext cx="7572428" cy="369332"/>
          </a:xfrm>
          <a:prstGeom prst="rect">
            <a:avLst/>
          </a:prstGeom>
          <a:noFill/>
        </p:spPr>
        <p:txBody>
          <a:bodyPr wrap="square" rtlCol="0">
            <a:spAutoFit/>
          </a:bodyPr>
          <a:lstStyle/>
          <a:p>
            <a:endParaRPr lang="fr-FR" dirty="0"/>
          </a:p>
        </p:txBody>
      </p:sp>
      <p:sp>
        <p:nvSpPr>
          <p:cNvPr id="6" name="ZoneTexte 5"/>
          <p:cNvSpPr txBox="1"/>
          <p:nvPr/>
        </p:nvSpPr>
        <p:spPr>
          <a:xfrm>
            <a:off x="251520" y="188640"/>
            <a:ext cx="8712968" cy="584775"/>
          </a:xfrm>
          <a:prstGeom prst="rect">
            <a:avLst/>
          </a:prstGeom>
          <a:noFill/>
        </p:spPr>
        <p:txBody>
          <a:bodyPr wrap="square" rtlCol="0">
            <a:spAutoFit/>
          </a:bodyPr>
          <a:lstStyle/>
          <a:p>
            <a:pPr algn="ctr"/>
            <a:r>
              <a:rPr lang="fr-FR" sz="3200" dirty="0" smtClean="0"/>
              <a:t>Le lycée polyvalent  Jérémie de la Rue (Charlieu)</a:t>
            </a:r>
            <a:endParaRPr lang="fr-FR" sz="3200" dirty="0"/>
          </a:p>
        </p:txBody>
      </p:sp>
      <p:pic>
        <p:nvPicPr>
          <p:cNvPr id="26626" name="Picture 2"/>
          <p:cNvPicPr>
            <a:picLocks noChangeAspect="1" noChangeArrowheads="1"/>
          </p:cNvPicPr>
          <p:nvPr/>
        </p:nvPicPr>
        <p:blipFill>
          <a:blip r:embed="rId2" cstate="print"/>
          <a:srcRect/>
          <a:stretch>
            <a:fillRect/>
          </a:stretch>
        </p:blipFill>
        <p:spPr bwMode="auto">
          <a:xfrm>
            <a:off x="7668344" y="5661248"/>
            <a:ext cx="1224136" cy="670109"/>
          </a:xfrm>
          <a:prstGeom prst="rect">
            <a:avLst/>
          </a:prstGeom>
          <a:noFill/>
          <a:ln w="9525">
            <a:noFill/>
            <a:miter lim="800000"/>
            <a:headEnd/>
            <a:tailEnd/>
          </a:ln>
          <a:effectLst/>
        </p:spPr>
      </p:pic>
      <p:sp>
        <p:nvSpPr>
          <p:cNvPr id="8" name="ZoneTexte 7"/>
          <p:cNvSpPr txBox="1"/>
          <p:nvPr/>
        </p:nvSpPr>
        <p:spPr>
          <a:xfrm>
            <a:off x="323528" y="2492896"/>
            <a:ext cx="1859098" cy="369332"/>
          </a:xfrm>
          <a:prstGeom prst="rect">
            <a:avLst/>
          </a:prstGeom>
          <a:noFill/>
        </p:spPr>
        <p:txBody>
          <a:bodyPr wrap="square" rtlCol="0">
            <a:spAutoFit/>
          </a:bodyPr>
          <a:lstStyle/>
          <a:p>
            <a:r>
              <a:rPr lang="fr-FR" b="1" u="sng" dirty="0" smtClean="0"/>
              <a:t>Internat mixte</a:t>
            </a:r>
            <a:endParaRPr lang="fr-FR" dirty="0"/>
          </a:p>
        </p:txBody>
      </p:sp>
      <p:sp>
        <p:nvSpPr>
          <p:cNvPr id="9" name="ZoneTexte 8"/>
          <p:cNvSpPr txBox="1"/>
          <p:nvPr/>
        </p:nvSpPr>
        <p:spPr>
          <a:xfrm>
            <a:off x="251520" y="5373216"/>
            <a:ext cx="8424936" cy="1815882"/>
          </a:xfrm>
          <a:prstGeom prst="rect">
            <a:avLst/>
          </a:prstGeom>
          <a:noFill/>
        </p:spPr>
        <p:txBody>
          <a:bodyPr wrap="square" rtlCol="0">
            <a:spAutoFit/>
          </a:bodyPr>
          <a:lstStyle/>
          <a:p>
            <a:r>
              <a:rPr lang="fr-FR" sz="1600" b="1" u="sng" dirty="0" smtClean="0"/>
              <a:t>Voyages  : </a:t>
            </a:r>
          </a:p>
          <a:p>
            <a:r>
              <a:rPr lang="fr-FR" sz="1600" dirty="0" smtClean="0"/>
              <a:t>- chaque année le voyage des 1ères en Europe,</a:t>
            </a:r>
          </a:p>
          <a:p>
            <a:r>
              <a:rPr lang="fr-FR" sz="1600" dirty="0" smtClean="0"/>
              <a:t>- Semaine au ski</a:t>
            </a:r>
          </a:p>
          <a:p>
            <a:r>
              <a:rPr lang="fr-FR" sz="1600" dirty="0" smtClean="0"/>
              <a:t>- Irlande  dans le cadre de la section EURO, </a:t>
            </a:r>
          </a:p>
          <a:p>
            <a:r>
              <a:rPr lang="fr-FR" sz="1600" dirty="0" smtClean="0"/>
              <a:t>Section Euro active : projet </a:t>
            </a:r>
            <a:r>
              <a:rPr lang="fr-FR" sz="1600" dirty="0" err="1" smtClean="0"/>
              <a:t>JéréMUN</a:t>
            </a:r>
            <a:r>
              <a:rPr lang="fr-FR" sz="1600" dirty="0" smtClean="0"/>
              <a:t> – Simulation d’une conférence des Nations unies)</a:t>
            </a:r>
          </a:p>
          <a:p>
            <a:endParaRPr lang="fr-FR" sz="1600" dirty="0" smtClean="0"/>
          </a:p>
          <a:p>
            <a:endParaRPr lang="fr-FR" sz="1600" dirty="0"/>
          </a:p>
        </p:txBody>
      </p:sp>
      <p:pic>
        <p:nvPicPr>
          <p:cNvPr id="26627" name="Picture 3"/>
          <p:cNvPicPr>
            <a:picLocks noChangeAspect="1" noChangeArrowheads="1"/>
          </p:cNvPicPr>
          <p:nvPr/>
        </p:nvPicPr>
        <p:blipFill>
          <a:blip r:embed="rId3" cstate="print"/>
          <a:srcRect/>
          <a:stretch>
            <a:fillRect/>
          </a:stretch>
        </p:blipFill>
        <p:spPr bwMode="auto">
          <a:xfrm>
            <a:off x="251520" y="3501008"/>
            <a:ext cx="1873190" cy="1323450"/>
          </a:xfrm>
          <a:prstGeom prst="rect">
            <a:avLst/>
          </a:prstGeom>
          <a:noFill/>
          <a:ln w="9525">
            <a:noFill/>
            <a:miter lim="800000"/>
            <a:headEnd/>
            <a:tailEnd/>
          </a:ln>
          <a:effectLst/>
        </p:spPr>
      </p:pic>
      <p:sp>
        <p:nvSpPr>
          <p:cNvPr id="11" name="Rectangle 10"/>
          <p:cNvSpPr/>
          <p:nvPr/>
        </p:nvSpPr>
        <p:spPr>
          <a:xfrm>
            <a:off x="251520" y="116632"/>
            <a:ext cx="8784976" cy="1944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2771800" y="2132856"/>
            <a:ext cx="6192688" cy="2880320"/>
          </a:xfrm>
          <a:prstGeom prst="rect">
            <a:avLst/>
          </a:prstGeom>
          <a:noFill/>
        </p:spPr>
        <p:txBody>
          <a:bodyPr wrap="square" rtlCol="0">
            <a:spAutoFit/>
          </a:bodyPr>
          <a:lstStyle/>
          <a:p>
            <a:endParaRPr lang="fr-FR" sz="1600" dirty="0" smtClean="0"/>
          </a:p>
          <a:p>
            <a:r>
              <a:rPr lang="fr-FR" sz="1600" b="1" u="sng" dirty="0" smtClean="0"/>
              <a:t>Le lycée Général :</a:t>
            </a:r>
          </a:p>
          <a:p>
            <a:r>
              <a:rPr lang="fr-FR" sz="1600" dirty="0" smtClean="0"/>
              <a:t>Toutes les spécialités non rares + 1 spécialité rare : le cinéma-audiovisuel</a:t>
            </a:r>
          </a:p>
          <a:p>
            <a:r>
              <a:rPr lang="fr-FR" sz="1600" dirty="0" smtClean="0"/>
              <a:t>Des options nombreuses</a:t>
            </a:r>
          </a:p>
          <a:p>
            <a:endParaRPr lang="fr-FR" sz="1600" dirty="0" smtClean="0"/>
          </a:p>
          <a:p>
            <a:r>
              <a:rPr lang="fr-FR" sz="1600" b="1" u="sng" dirty="0" smtClean="0"/>
              <a:t>La Section d’Enseignement Professionnel : </a:t>
            </a:r>
          </a:p>
          <a:p>
            <a:r>
              <a:rPr lang="fr-FR" sz="1600" dirty="0" smtClean="0"/>
              <a:t>- 3ème Prépa Métiers</a:t>
            </a:r>
          </a:p>
          <a:p>
            <a:pPr>
              <a:buFontTx/>
              <a:buChar char="-"/>
            </a:pPr>
            <a:r>
              <a:rPr lang="fr-FR" sz="1600" dirty="0" smtClean="0"/>
              <a:t>Bac pro Métiers de l’</a:t>
            </a:r>
            <a:r>
              <a:rPr lang="fr-FR" sz="1600" dirty="0" err="1" smtClean="0"/>
              <a:t>ELectricité</a:t>
            </a:r>
            <a:r>
              <a:rPr lang="fr-FR" sz="1600" dirty="0" smtClean="0"/>
              <a:t> et des Environnements connectés</a:t>
            </a:r>
          </a:p>
          <a:p>
            <a:pPr>
              <a:buFontTx/>
              <a:buChar char="-"/>
            </a:pPr>
            <a:r>
              <a:rPr lang="fr-FR" sz="1600" dirty="0" smtClean="0"/>
              <a:t> Bac pro Gestion-Administration</a:t>
            </a:r>
          </a:p>
          <a:p>
            <a:endParaRPr lang="fr-FR" dirty="0" smtClean="0"/>
          </a:p>
          <a:p>
            <a:endParaRPr lang="fr-FR" dirty="0"/>
          </a:p>
        </p:txBody>
      </p:sp>
      <p:sp>
        <p:nvSpPr>
          <p:cNvPr id="10" name="ZoneTexte 9"/>
          <p:cNvSpPr txBox="1"/>
          <p:nvPr/>
        </p:nvSpPr>
        <p:spPr>
          <a:xfrm>
            <a:off x="5364088" y="4653136"/>
            <a:ext cx="3240360" cy="1354217"/>
          </a:xfrm>
          <a:prstGeom prst="rect">
            <a:avLst/>
          </a:prstGeom>
          <a:noFill/>
        </p:spPr>
        <p:txBody>
          <a:bodyPr wrap="square" rtlCol="0">
            <a:spAutoFit/>
          </a:bodyPr>
          <a:lstStyle/>
          <a:p>
            <a:r>
              <a:rPr lang="fr-FR" sz="1600" b="1" dirty="0" smtClean="0"/>
              <a:t>Bac pro MELEC : l’excellence</a:t>
            </a:r>
          </a:p>
          <a:p>
            <a:r>
              <a:rPr lang="fr-FR" sz="1600" dirty="0" smtClean="0"/>
              <a:t>Meilleurs apprentis de France</a:t>
            </a:r>
          </a:p>
          <a:p>
            <a:r>
              <a:rPr lang="fr-FR" sz="1600" dirty="0" smtClean="0"/>
              <a:t>Cordée de la réussite (MELEC)</a:t>
            </a:r>
          </a:p>
          <a:p>
            <a:r>
              <a:rPr lang="fr-FR" sz="1600" dirty="0" smtClean="0"/>
              <a:t>Elève en CPGE chaque année </a:t>
            </a:r>
          </a:p>
          <a:p>
            <a:endParaRPr lang="fr-FR" dirty="0"/>
          </a:p>
        </p:txBody>
      </p:sp>
      <p:pic>
        <p:nvPicPr>
          <p:cNvPr id="13" name="Image 12" descr="lycee.PNG"/>
          <p:cNvPicPr>
            <a:picLocks noChangeAspect="1"/>
          </p:cNvPicPr>
          <p:nvPr/>
        </p:nvPicPr>
        <p:blipFill>
          <a:blip r:embed="rId4" cstate="print"/>
          <a:stretch>
            <a:fillRect/>
          </a:stretch>
        </p:blipFill>
        <p:spPr>
          <a:xfrm>
            <a:off x="1907704" y="692696"/>
            <a:ext cx="5328592" cy="119408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42910" y="428604"/>
            <a:ext cx="7858180" cy="523220"/>
          </a:xfrm>
          <a:prstGeom prst="rect">
            <a:avLst/>
          </a:prstGeom>
          <a:noFill/>
        </p:spPr>
        <p:txBody>
          <a:bodyPr wrap="square" rtlCol="0">
            <a:spAutoFit/>
          </a:bodyPr>
          <a:lstStyle/>
          <a:p>
            <a:r>
              <a:rPr lang="fr-FR" sz="2800" b="1" u="sng" dirty="0" smtClean="0"/>
              <a:t>Le lycée général et technologique Hippolyte Carnot</a:t>
            </a:r>
            <a:endParaRPr lang="fr-FR" sz="2800" b="1" u="sng" dirty="0"/>
          </a:p>
        </p:txBody>
      </p:sp>
      <p:sp>
        <p:nvSpPr>
          <p:cNvPr id="3" name="ZoneTexte 2"/>
          <p:cNvSpPr txBox="1"/>
          <p:nvPr/>
        </p:nvSpPr>
        <p:spPr>
          <a:xfrm>
            <a:off x="642910" y="1214422"/>
            <a:ext cx="2571768" cy="1200329"/>
          </a:xfrm>
          <a:prstGeom prst="rect">
            <a:avLst/>
          </a:prstGeom>
          <a:noFill/>
        </p:spPr>
        <p:txBody>
          <a:bodyPr wrap="square" rtlCol="0">
            <a:spAutoFit/>
          </a:bodyPr>
          <a:lstStyle/>
          <a:p>
            <a:r>
              <a:rPr lang="fr-FR" dirty="0" smtClean="0"/>
              <a:t>Cité scolaire (LP + LGT) de 1300 élèves (880 élèves au LGT).</a:t>
            </a:r>
          </a:p>
          <a:p>
            <a:r>
              <a:rPr lang="fr-FR" dirty="0" smtClean="0"/>
              <a:t>29 classes</a:t>
            </a:r>
            <a:endParaRPr lang="fr-FR" dirty="0"/>
          </a:p>
        </p:txBody>
      </p:sp>
      <p:sp>
        <p:nvSpPr>
          <p:cNvPr id="4" name="ZoneTexte 3"/>
          <p:cNvSpPr txBox="1"/>
          <p:nvPr/>
        </p:nvSpPr>
        <p:spPr>
          <a:xfrm>
            <a:off x="3714744" y="1571612"/>
            <a:ext cx="1857388" cy="646331"/>
          </a:xfrm>
          <a:prstGeom prst="rect">
            <a:avLst/>
          </a:prstGeom>
          <a:noFill/>
        </p:spPr>
        <p:txBody>
          <a:bodyPr wrap="square" rtlCol="0">
            <a:spAutoFit/>
          </a:bodyPr>
          <a:lstStyle/>
          <a:p>
            <a:r>
              <a:rPr lang="fr-FR" dirty="0" smtClean="0"/>
              <a:t>Internat mixte de 120 places</a:t>
            </a:r>
            <a:endParaRPr lang="fr-FR" dirty="0"/>
          </a:p>
        </p:txBody>
      </p:sp>
      <p:sp>
        <p:nvSpPr>
          <p:cNvPr id="5" name="ZoneTexte 4"/>
          <p:cNvSpPr txBox="1"/>
          <p:nvPr/>
        </p:nvSpPr>
        <p:spPr>
          <a:xfrm>
            <a:off x="785786" y="2857496"/>
            <a:ext cx="4000528" cy="1477328"/>
          </a:xfrm>
          <a:prstGeom prst="rect">
            <a:avLst/>
          </a:prstGeom>
          <a:noFill/>
        </p:spPr>
        <p:txBody>
          <a:bodyPr wrap="square" rtlCol="0">
            <a:spAutoFit/>
          </a:bodyPr>
          <a:lstStyle/>
          <a:p>
            <a:r>
              <a:rPr lang="fr-FR" dirty="0" smtClean="0"/>
              <a:t>Vie lycéenne : clubs de langue, informatique, théâtre, danse… Association sportive</a:t>
            </a:r>
          </a:p>
          <a:p>
            <a:r>
              <a:rPr lang="fr-FR" dirty="0" smtClean="0"/>
              <a:t>Activités autour de la réalité virtuelle</a:t>
            </a:r>
          </a:p>
          <a:p>
            <a:r>
              <a:rPr lang="fr-FR" dirty="0" smtClean="0"/>
              <a:t>Tutorat entre pairs</a:t>
            </a:r>
            <a:endParaRPr lang="fr-FR" dirty="0"/>
          </a:p>
        </p:txBody>
      </p:sp>
      <p:sp>
        <p:nvSpPr>
          <p:cNvPr id="6" name="ZoneTexte 5"/>
          <p:cNvSpPr txBox="1"/>
          <p:nvPr/>
        </p:nvSpPr>
        <p:spPr>
          <a:xfrm>
            <a:off x="6858016" y="3143248"/>
            <a:ext cx="2071702" cy="1754326"/>
          </a:xfrm>
          <a:prstGeom prst="rect">
            <a:avLst/>
          </a:prstGeom>
          <a:noFill/>
        </p:spPr>
        <p:txBody>
          <a:bodyPr wrap="square" rtlCol="0">
            <a:spAutoFit/>
          </a:bodyPr>
          <a:lstStyle/>
          <a:p>
            <a:r>
              <a:rPr lang="fr-FR" dirty="0" smtClean="0"/>
              <a:t>Agence lycéenne de développement durable</a:t>
            </a:r>
          </a:p>
          <a:p>
            <a:r>
              <a:rPr lang="fr-FR" dirty="0" smtClean="0"/>
              <a:t>Laboratoire de mathématiques</a:t>
            </a:r>
          </a:p>
          <a:p>
            <a:endParaRPr lang="fr-FR" dirty="0"/>
          </a:p>
        </p:txBody>
      </p:sp>
      <p:sp>
        <p:nvSpPr>
          <p:cNvPr id="7" name="ZoneTexte 6"/>
          <p:cNvSpPr txBox="1"/>
          <p:nvPr/>
        </p:nvSpPr>
        <p:spPr>
          <a:xfrm>
            <a:off x="4429124" y="5000636"/>
            <a:ext cx="3786214" cy="1477328"/>
          </a:xfrm>
          <a:prstGeom prst="rect">
            <a:avLst/>
          </a:prstGeom>
          <a:noFill/>
        </p:spPr>
        <p:txBody>
          <a:bodyPr wrap="square" rtlCol="0">
            <a:spAutoFit/>
          </a:bodyPr>
          <a:lstStyle/>
          <a:p>
            <a:r>
              <a:rPr lang="fr-FR" dirty="0" smtClean="0"/>
              <a:t>Voyages et projets : Angleterre, Allemagne, Espagne mais aussi Toulouse (Airbus), Briançon (géologie)… Sorties scolaires : théâtre, cinéma…</a:t>
            </a:r>
            <a:endParaRPr lang="fr-FR" dirty="0"/>
          </a:p>
        </p:txBody>
      </p:sp>
      <p:sp>
        <p:nvSpPr>
          <p:cNvPr id="8" name="ZoneTexte 7"/>
          <p:cNvSpPr txBox="1"/>
          <p:nvPr/>
        </p:nvSpPr>
        <p:spPr>
          <a:xfrm>
            <a:off x="4786314" y="3429000"/>
            <a:ext cx="1643074" cy="1200329"/>
          </a:xfrm>
          <a:prstGeom prst="rect">
            <a:avLst/>
          </a:prstGeom>
          <a:noFill/>
        </p:spPr>
        <p:txBody>
          <a:bodyPr wrap="square" rtlCol="0">
            <a:spAutoFit/>
          </a:bodyPr>
          <a:lstStyle/>
          <a:p>
            <a:r>
              <a:rPr lang="fr-FR" dirty="0" smtClean="0"/>
              <a:t>BTS CPI – Conception de produits industriels</a:t>
            </a:r>
            <a:endParaRPr lang="fr-FR" dirty="0"/>
          </a:p>
        </p:txBody>
      </p:sp>
      <p:sp>
        <p:nvSpPr>
          <p:cNvPr id="34818" name="AutoShape 2" descr="https://webmail.ac-lyon.fr/iwc/svc/wmap/attach/Carnot2.jpg?token=FJ3F3b57To&amp;mbox=INBOX&amp;uid=23681&amp;number=7&amp;type=image&amp;subtype=jpeg&amp;pi=mail_attachment&amp;process=html%2Cjs%2Clink%2Ctarget%2Cbinhex"/>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34820" name="AutoShape 4" descr="https://webmail.ac-lyon.fr/iwc/svc/wmap/attach/Carnot2.jpg?token=FJ3F3b57To&amp;mbox=INBOX&amp;uid=23681&amp;number=7&amp;type=image&amp;subtype=jpeg&amp;pi=mail_attachment&amp;process=html%2Cjs%2Clink%2Ctarget%2Cbinhex"/>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34821" name="Picture 5"/>
          <p:cNvPicPr>
            <a:picLocks noChangeAspect="1" noChangeArrowheads="1"/>
          </p:cNvPicPr>
          <p:nvPr/>
        </p:nvPicPr>
        <p:blipFill>
          <a:blip r:embed="rId2" cstate="print"/>
          <a:srcRect/>
          <a:stretch>
            <a:fillRect/>
          </a:stretch>
        </p:blipFill>
        <p:spPr bwMode="auto">
          <a:xfrm>
            <a:off x="5857884" y="1142984"/>
            <a:ext cx="2628623" cy="1757359"/>
          </a:xfrm>
          <a:prstGeom prst="rect">
            <a:avLst/>
          </a:prstGeom>
          <a:noFill/>
          <a:ln w="9525">
            <a:noFill/>
            <a:miter lim="800000"/>
            <a:headEnd/>
            <a:tailEnd/>
          </a:ln>
          <a:effectLst/>
        </p:spPr>
      </p:pic>
      <p:pic>
        <p:nvPicPr>
          <p:cNvPr id="34822" name="Picture 6"/>
          <p:cNvPicPr>
            <a:picLocks noChangeAspect="1" noChangeArrowheads="1"/>
          </p:cNvPicPr>
          <p:nvPr/>
        </p:nvPicPr>
        <p:blipFill>
          <a:blip r:embed="rId3" cstate="print"/>
          <a:srcRect/>
          <a:stretch>
            <a:fillRect/>
          </a:stretch>
        </p:blipFill>
        <p:spPr bwMode="auto">
          <a:xfrm>
            <a:off x="571472" y="4357694"/>
            <a:ext cx="3143271" cy="2357454"/>
          </a:xfrm>
          <a:prstGeom prst="rect">
            <a:avLst/>
          </a:prstGeom>
          <a:noFill/>
          <a:ln w="9525">
            <a:noFill/>
            <a:miter lim="800000"/>
            <a:headEnd/>
            <a:tailEnd/>
          </a:ln>
          <a:effectLst/>
        </p:spPr>
      </p:pic>
      <p:sp>
        <p:nvSpPr>
          <p:cNvPr id="13" name="Rectangle 12"/>
          <p:cNvSpPr/>
          <p:nvPr/>
        </p:nvSpPr>
        <p:spPr>
          <a:xfrm>
            <a:off x="571472" y="1142984"/>
            <a:ext cx="2714644" cy="14287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La carte des enseignements de spécialité de la voie générale</a:t>
            </a:r>
            <a:endParaRPr lang="fr-FR" dirty="0"/>
          </a:p>
        </p:txBody>
      </p:sp>
      <p:graphicFrame>
        <p:nvGraphicFramePr>
          <p:cNvPr id="4" name="Espace réservé du contenu 3"/>
          <p:cNvGraphicFramePr>
            <a:graphicFrameLocks noGrp="1"/>
          </p:cNvGraphicFramePr>
          <p:nvPr>
            <p:ph idx="1"/>
          </p:nvPr>
        </p:nvGraphicFramePr>
        <p:xfrm>
          <a:off x="457200" y="1600200"/>
          <a:ext cx="8229600" cy="4683760"/>
        </p:xfrm>
        <a:graphic>
          <a:graphicData uri="http://schemas.openxmlformats.org/drawingml/2006/table">
            <a:tbl>
              <a:tblPr firstRow="1" bandRow="1">
                <a:tableStyleId>{5C22544A-7EE6-4342-B048-85BDC9FD1C3A}</a:tableStyleId>
              </a:tblPr>
              <a:tblGrid>
                <a:gridCol w="3114668"/>
                <a:gridCol w="1214446"/>
                <a:gridCol w="1071570"/>
                <a:gridCol w="857256"/>
                <a:gridCol w="1000132"/>
                <a:gridCol w="971528"/>
              </a:tblGrid>
              <a:tr h="370840">
                <a:tc>
                  <a:txBody>
                    <a:bodyPr/>
                    <a:lstStyle/>
                    <a:p>
                      <a:r>
                        <a:rPr lang="fr-FR" dirty="0" smtClean="0"/>
                        <a:t>Enseignements</a:t>
                      </a:r>
                      <a:r>
                        <a:rPr lang="fr-FR" baseline="0" dirty="0" smtClean="0"/>
                        <a:t> de spécialité</a:t>
                      </a:r>
                      <a:endParaRPr lang="fr-FR" dirty="0"/>
                    </a:p>
                  </a:txBody>
                  <a:tcPr/>
                </a:tc>
                <a:tc>
                  <a:txBody>
                    <a:bodyPr/>
                    <a:lstStyle/>
                    <a:p>
                      <a:r>
                        <a:rPr lang="fr-FR" dirty="0" smtClean="0"/>
                        <a:t>A. Thomas</a:t>
                      </a:r>
                      <a:endParaRPr lang="fr-FR" dirty="0"/>
                    </a:p>
                  </a:txBody>
                  <a:tcPr/>
                </a:tc>
                <a:tc>
                  <a:txBody>
                    <a:bodyPr/>
                    <a:lstStyle/>
                    <a:p>
                      <a:r>
                        <a:rPr lang="fr-FR" dirty="0" smtClean="0"/>
                        <a:t>Jean Puy</a:t>
                      </a:r>
                      <a:endParaRPr lang="fr-FR" dirty="0"/>
                    </a:p>
                  </a:txBody>
                  <a:tcPr/>
                </a:tc>
                <a:tc>
                  <a:txBody>
                    <a:bodyPr/>
                    <a:lstStyle/>
                    <a:p>
                      <a:r>
                        <a:rPr lang="fr-FR" dirty="0" err="1" smtClean="0"/>
                        <a:t>Chervé</a:t>
                      </a:r>
                      <a:endParaRPr lang="fr-FR" dirty="0"/>
                    </a:p>
                  </a:txBody>
                  <a:tcPr/>
                </a:tc>
                <a:tc>
                  <a:txBody>
                    <a:bodyPr/>
                    <a:lstStyle/>
                    <a:p>
                      <a:r>
                        <a:rPr lang="fr-FR" dirty="0" smtClean="0"/>
                        <a:t>Charlieu</a:t>
                      </a:r>
                      <a:endParaRPr lang="fr-FR" dirty="0"/>
                    </a:p>
                  </a:txBody>
                  <a:tcPr/>
                </a:tc>
                <a:tc>
                  <a:txBody>
                    <a:bodyPr/>
                    <a:lstStyle/>
                    <a:p>
                      <a:r>
                        <a:rPr lang="fr-FR" dirty="0" smtClean="0"/>
                        <a:t>Carnot</a:t>
                      </a:r>
                      <a:endParaRPr lang="fr-FR" dirty="0"/>
                    </a:p>
                  </a:txBody>
                  <a:tcPr/>
                </a:tc>
              </a:tr>
              <a:tr h="370840">
                <a:tc>
                  <a:txBody>
                    <a:bodyPr/>
                    <a:lstStyle/>
                    <a:p>
                      <a:r>
                        <a:rPr lang="fr-FR" dirty="0" smtClean="0"/>
                        <a:t>Mathématiques</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r>
                        <a:rPr lang="fr-FR" dirty="0" smtClean="0">
                          <a:latin typeface="Courier New"/>
                          <a:cs typeface="Courier New"/>
                        </a:rPr>
                        <a:t>√</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r>
              <a:tr h="370840">
                <a:tc>
                  <a:txBody>
                    <a:bodyPr/>
                    <a:lstStyle/>
                    <a:p>
                      <a:r>
                        <a:rPr lang="fr-FR" dirty="0" smtClean="0"/>
                        <a:t>Physique</a:t>
                      </a:r>
                      <a:r>
                        <a:rPr lang="fr-FR" baseline="0" dirty="0" smtClean="0"/>
                        <a:t> </a:t>
                      </a:r>
                      <a:r>
                        <a:rPr lang="fr-FR" dirty="0" smtClean="0"/>
                        <a:t>chimie</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r>
              <a:tr h="370840">
                <a:tc>
                  <a:txBody>
                    <a:bodyPr/>
                    <a:lstStyle/>
                    <a:p>
                      <a:r>
                        <a:rPr lang="fr-FR" dirty="0" smtClean="0"/>
                        <a:t>Sciences</a:t>
                      </a:r>
                      <a:r>
                        <a:rPr lang="fr-FR" baseline="0" dirty="0" smtClean="0"/>
                        <a:t> de la vie et de la terre</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endParaRPr lang="fr-F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r>
              <a:tr h="370840">
                <a:tc>
                  <a:txBody>
                    <a:bodyPr/>
                    <a:lstStyle/>
                    <a:p>
                      <a:r>
                        <a:rPr lang="fr-FR" dirty="0" err="1" smtClean="0"/>
                        <a:t>Hist</a:t>
                      </a:r>
                      <a:r>
                        <a:rPr lang="fr-FR" baseline="0" dirty="0" smtClean="0"/>
                        <a:t> </a:t>
                      </a:r>
                      <a:r>
                        <a:rPr lang="fr-FR" dirty="0" smtClean="0"/>
                        <a:t>géo géopolitique</a:t>
                      </a:r>
                      <a:r>
                        <a:rPr lang="fr-FR" baseline="0" dirty="0" smtClean="0"/>
                        <a:t> sc. </a:t>
                      </a:r>
                      <a:r>
                        <a:rPr lang="fr-FR" baseline="0" dirty="0" err="1" smtClean="0"/>
                        <a:t>pol</a:t>
                      </a:r>
                      <a:r>
                        <a:rPr lang="fr-FR" baseline="0" dirty="0" smtClean="0"/>
                        <a:t>.</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endParaRPr lang="fr-F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r>
              <a:tr h="370840">
                <a:tc>
                  <a:txBody>
                    <a:bodyPr/>
                    <a:lstStyle/>
                    <a:p>
                      <a:r>
                        <a:rPr lang="fr-FR" dirty="0" smtClean="0"/>
                        <a:t>Langue, litt. et </a:t>
                      </a:r>
                      <a:r>
                        <a:rPr lang="fr-FR" dirty="0" err="1" smtClean="0"/>
                        <a:t>cult</a:t>
                      </a:r>
                      <a:r>
                        <a:rPr lang="fr-FR" dirty="0" smtClean="0"/>
                        <a:t>. étrangères</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 </a:t>
                      </a:r>
                      <a:r>
                        <a:rPr lang="fr-FR" sz="800" dirty="0" smtClean="0">
                          <a:latin typeface="Courier New"/>
                          <a:cs typeface="Courier New"/>
                        </a:rPr>
                        <a:t>(anglais)</a:t>
                      </a:r>
                      <a:endParaRPr lang="fr-FR" sz="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 </a:t>
                      </a:r>
                      <a:r>
                        <a:rPr lang="fr-FR" sz="800" dirty="0" smtClean="0">
                          <a:latin typeface="Courier New"/>
                          <a:cs typeface="Courier New"/>
                        </a:rPr>
                        <a:t>(anglais et espagnol)</a:t>
                      </a:r>
                      <a:endParaRPr lang="fr-FR" sz="800" dirty="0" smtClean="0"/>
                    </a:p>
                  </a:txBody>
                  <a:tcPr/>
                </a:tc>
                <a:tc>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r>
                        <a:rPr lang="fr-FR" baseline="0" dirty="0" smtClean="0">
                          <a:latin typeface="Courier New"/>
                          <a:cs typeface="Courier New"/>
                        </a:rPr>
                        <a:t> </a:t>
                      </a:r>
                      <a:r>
                        <a:rPr lang="fr-FR" sz="800" baseline="0" dirty="0" smtClean="0">
                          <a:latin typeface="Courier New"/>
                          <a:cs typeface="Courier New"/>
                        </a:rPr>
                        <a:t>(anglais)</a:t>
                      </a:r>
                      <a:endParaRPr lang="fr-FR" sz="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r>
                        <a:rPr lang="fr-FR" baseline="0" dirty="0" smtClean="0">
                          <a:latin typeface="Courier New"/>
                          <a:cs typeface="Courier New"/>
                        </a:rPr>
                        <a:t> </a:t>
                      </a:r>
                      <a:r>
                        <a:rPr lang="fr-FR" sz="800" baseline="0" dirty="0" smtClean="0">
                          <a:latin typeface="Courier New"/>
                          <a:cs typeface="Courier New"/>
                        </a:rPr>
                        <a:t>(anglais)</a:t>
                      </a:r>
                      <a:endParaRPr lang="fr-FR" sz="800" dirty="0" smtClean="0"/>
                    </a:p>
                  </a:txBody>
                  <a:tcPr/>
                </a:tc>
              </a:tr>
              <a:tr h="370840">
                <a:tc>
                  <a:txBody>
                    <a:bodyPr/>
                    <a:lstStyle/>
                    <a:p>
                      <a:r>
                        <a:rPr lang="fr-FR" dirty="0" smtClean="0"/>
                        <a:t>Humanités, litt. philosophie</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endParaRPr lang="fr-F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endParaRPr lang="fr-FR" dirty="0"/>
                    </a:p>
                  </a:txBody>
                  <a:tcPr/>
                </a:tc>
              </a:tr>
              <a:tr h="370840">
                <a:tc>
                  <a:txBody>
                    <a:bodyPr/>
                    <a:lstStyle/>
                    <a:p>
                      <a:r>
                        <a:rPr lang="fr-FR" dirty="0" smtClean="0"/>
                        <a:t>Sciences éco.</a:t>
                      </a:r>
                      <a:r>
                        <a:rPr lang="fr-FR" baseline="0" dirty="0" smtClean="0"/>
                        <a:t> et sociales</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endParaRPr lang="fr-F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endParaRPr lang="fr-FR" dirty="0"/>
                    </a:p>
                  </a:txBody>
                  <a:tcPr/>
                </a:tc>
              </a:tr>
              <a:tr h="370840">
                <a:tc>
                  <a:txBody>
                    <a:bodyPr/>
                    <a:lstStyle/>
                    <a:p>
                      <a:r>
                        <a:rPr lang="fr-FR" dirty="0" smtClean="0"/>
                        <a:t>Arts</a:t>
                      </a:r>
                      <a:r>
                        <a:rPr lang="fr-FR" baseline="0" dirty="0" smtClean="0"/>
                        <a:t> </a:t>
                      </a:r>
                      <a:endParaRPr lang="fr-FR" dirty="0"/>
                    </a:p>
                  </a:txBody>
                  <a:tcPr/>
                </a:tc>
                <a:tc>
                  <a:txBody>
                    <a:bodyPr/>
                    <a:lstStyle/>
                    <a:p>
                      <a:endParaRPr lang="fr-F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 </a:t>
                      </a:r>
                      <a:r>
                        <a:rPr lang="fr-FR" sz="800" dirty="0" smtClean="0">
                          <a:latin typeface="Courier New"/>
                          <a:cs typeface="Courier New"/>
                        </a:rPr>
                        <a:t>(arts plastiques)</a:t>
                      </a:r>
                      <a:endParaRPr lang="fr-FR" sz="800" dirty="0" smtClean="0"/>
                    </a:p>
                  </a:txBody>
                  <a:tcPr/>
                </a:tc>
                <a:tc>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r>
                        <a:rPr lang="fr-FR" baseline="0" dirty="0" smtClean="0">
                          <a:latin typeface="Courier New"/>
                          <a:cs typeface="Courier New"/>
                        </a:rPr>
                        <a:t> </a:t>
                      </a:r>
                      <a:r>
                        <a:rPr lang="fr-FR" sz="800" baseline="0" dirty="0" smtClean="0">
                          <a:latin typeface="Courier New"/>
                          <a:cs typeface="Courier New"/>
                        </a:rPr>
                        <a:t>(cinéma audiovisuel)</a:t>
                      </a:r>
                      <a:endParaRPr lang="fr-FR" sz="800" dirty="0" smtClean="0"/>
                    </a:p>
                  </a:txBody>
                  <a:tcPr/>
                </a:tc>
                <a:tc>
                  <a:txBody>
                    <a:bodyPr/>
                    <a:lstStyle/>
                    <a:p>
                      <a:endParaRPr lang="fr-FR"/>
                    </a:p>
                  </a:txBody>
                  <a:tcPr/>
                </a:tc>
              </a:tr>
              <a:tr h="370840">
                <a:tc>
                  <a:txBody>
                    <a:bodyPr/>
                    <a:lstStyle/>
                    <a:p>
                      <a:r>
                        <a:rPr lang="fr-FR" dirty="0" smtClean="0"/>
                        <a:t>Sciences de</a:t>
                      </a:r>
                      <a:r>
                        <a:rPr lang="fr-FR" baseline="0" dirty="0" smtClean="0"/>
                        <a:t> l’ingénieur</a:t>
                      </a:r>
                      <a:endParaRPr lang="fr-FR" dirty="0"/>
                    </a:p>
                  </a:txBody>
                  <a:tcPr/>
                </a:tc>
                <a:tc>
                  <a:txBody>
                    <a:bodyPr/>
                    <a:lstStyle/>
                    <a:p>
                      <a:endParaRPr lang="fr-FR"/>
                    </a:p>
                  </a:txBody>
                  <a:tcPr/>
                </a:tc>
                <a:tc>
                  <a:txBody>
                    <a:bodyPr/>
                    <a:lstStyle/>
                    <a:p>
                      <a:endParaRPr lang="fr-FR" dirty="0"/>
                    </a:p>
                  </a:txBody>
                  <a:tcPr/>
                </a:tc>
                <a:tc>
                  <a:txBody>
                    <a:bodyPr/>
                    <a:lstStyle/>
                    <a:p>
                      <a:endParaRPr lang="fr-FR"/>
                    </a:p>
                  </a:txBody>
                  <a:tcPr/>
                </a:tc>
                <a:tc>
                  <a:txBody>
                    <a:bodyPr/>
                    <a:lstStyle/>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r>
              <a:tr h="370840">
                <a:tc>
                  <a:txBody>
                    <a:bodyPr/>
                    <a:lstStyle/>
                    <a:p>
                      <a:r>
                        <a:rPr lang="fr-FR" dirty="0" smtClean="0"/>
                        <a:t>Numérique et sciences</a:t>
                      </a:r>
                      <a:r>
                        <a:rPr lang="fr-FR" baseline="0" dirty="0" smtClean="0"/>
                        <a:t> info.</a:t>
                      </a:r>
                      <a:endParaRPr lang="fr-FR" dirty="0"/>
                    </a:p>
                  </a:txBody>
                  <a:tcPr/>
                </a:tc>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r>
              <a:tr h="370840">
                <a:tc>
                  <a:txBody>
                    <a:bodyPr/>
                    <a:lstStyle/>
                    <a:p>
                      <a:r>
                        <a:rPr lang="fr-FR" dirty="0" smtClean="0"/>
                        <a:t>Biologie écologie</a:t>
                      </a:r>
                      <a:endParaRPr lang="fr-FR" dirty="0"/>
                    </a:p>
                  </a:txBody>
                  <a:tcPr/>
                </a:tc>
                <a:tc>
                  <a:txBody>
                    <a:bodyPr/>
                    <a:lstStyle/>
                    <a:p>
                      <a:endParaRPr lang="fr-FR" dirty="0"/>
                    </a:p>
                  </a:txBody>
                  <a:tcPr/>
                </a:tc>
                <a:tc>
                  <a:txBody>
                    <a:bodyPr/>
                    <a:lstStyle/>
                    <a:p>
                      <a:endParaRPr lang="fr-F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latin typeface="Courier New"/>
                          <a:cs typeface="Courier New"/>
                        </a:rPr>
                        <a:t>√</a:t>
                      </a:r>
                      <a:endParaRPr lang="fr-FR" dirty="0" smtClean="0"/>
                    </a:p>
                  </a:txBody>
                  <a:tcPr/>
                </a:tc>
                <a:tc>
                  <a:txBody>
                    <a:bodyPr/>
                    <a:lstStyle/>
                    <a:p>
                      <a:endParaRPr lang="fr-FR"/>
                    </a:p>
                  </a:txBody>
                  <a:tcPr/>
                </a:tc>
                <a:tc>
                  <a:txBody>
                    <a:bodyPr/>
                    <a:lstStyle/>
                    <a:p>
                      <a:endParaRPr lang="fr-FR"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07504" y="116632"/>
            <a:ext cx="8928992" cy="864096"/>
          </a:xfrm>
          <a:ln w="12700">
            <a:solidFill>
              <a:schemeClr val="accent6"/>
            </a:solidFill>
          </a:ln>
        </p:spPr>
        <p:txBody>
          <a:bodyPr anchor="ctr">
            <a:normAutofit/>
          </a:bodyPr>
          <a:lstStyle/>
          <a:p>
            <a:pPr algn="ctr"/>
            <a:r>
              <a:rPr lang="fr-FR" sz="3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OPTIONS EN SECONDE (lycée Albert Thomas)</a:t>
            </a:r>
            <a:endParaRPr lang="fr-FR"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Espace réservé du texte 5"/>
          <p:cNvSpPr>
            <a:spLocks noGrp="1"/>
          </p:cNvSpPr>
          <p:nvPr>
            <p:ph type="body" sz="half" idx="2"/>
          </p:nvPr>
        </p:nvSpPr>
        <p:spPr>
          <a:xfrm>
            <a:off x="107504" y="1088620"/>
            <a:ext cx="4968552" cy="5220700"/>
          </a:xfrm>
          <a:ln w="12700">
            <a:solidFill>
              <a:schemeClr val="accent6"/>
            </a:solidFill>
          </a:ln>
        </p:spPr>
        <p:txBody>
          <a:bodyPr>
            <a:normAutofit fontScale="25000" lnSpcReduction="20000"/>
          </a:bodyPr>
          <a:lstStyle/>
          <a:p>
            <a:pPr algn="just">
              <a:buFont typeface="Wingdings" pitchFamily="2" charset="2"/>
              <a:buChar char="Ø"/>
            </a:pPr>
            <a:r>
              <a:rPr lang="fr-FR" sz="9600" dirty="0" smtClean="0"/>
              <a:t> </a:t>
            </a:r>
            <a:r>
              <a:rPr lang="fr-FR" sz="8000" dirty="0" smtClean="0"/>
              <a:t>2 langues au choix : </a:t>
            </a:r>
          </a:p>
          <a:p>
            <a:pPr marL="542925" lvl="1" indent="-98425" algn="just">
              <a:buFont typeface="Wingdings" panose="05000000000000000000" pitchFamily="2" charset="2"/>
              <a:buChar char="ü"/>
            </a:pPr>
            <a:r>
              <a:rPr lang="fr-FR" sz="7600" dirty="0" smtClean="0"/>
              <a:t> Anglais, Allemand, </a:t>
            </a:r>
            <a:r>
              <a:rPr lang="fr-FR" sz="7600" dirty="0"/>
              <a:t>E</a:t>
            </a:r>
            <a:r>
              <a:rPr lang="fr-FR" sz="7600" dirty="0" smtClean="0"/>
              <a:t>spagnol, Italien</a:t>
            </a:r>
          </a:p>
          <a:p>
            <a:pPr algn="just"/>
            <a:r>
              <a:rPr lang="fr-FR" sz="5600" u="sng" dirty="0" smtClean="0"/>
              <a:t>Certification en Anglais et Allemand</a:t>
            </a:r>
          </a:p>
          <a:p>
            <a:pPr>
              <a:buFont typeface="Wingdings" pitchFamily="2" charset="2"/>
              <a:buChar char="Ø"/>
            </a:pPr>
            <a:r>
              <a:rPr lang="fr-FR" sz="9600" dirty="0" smtClean="0">
                <a:solidFill>
                  <a:srgbClr val="FF0000"/>
                </a:solidFill>
              </a:rPr>
              <a:t> </a:t>
            </a:r>
            <a:r>
              <a:rPr lang="fr-FR" sz="8000" dirty="0" smtClean="0">
                <a:solidFill>
                  <a:srgbClr val="FF0000"/>
                </a:solidFill>
              </a:rPr>
              <a:t>Possibilité d’une option générale </a:t>
            </a:r>
            <a:r>
              <a:rPr lang="fr-FR" sz="9600" dirty="0" smtClean="0">
                <a:solidFill>
                  <a:srgbClr val="FF0000"/>
                </a:solidFill>
              </a:rPr>
              <a:t>:</a:t>
            </a:r>
          </a:p>
          <a:p>
            <a:pPr lvl="1" algn="just">
              <a:buFont typeface="Wingdings" pitchFamily="2" charset="2"/>
              <a:buChar char="ü"/>
            </a:pPr>
            <a:r>
              <a:rPr lang="fr-FR" sz="8000" dirty="0" smtClean="0">
                <a:solidFill>
                  <a:srgbClr val="FF0000"/>
                </a:solidFill>
              </a:rPr>
              <a:t> Musique</a:t>
            </a:r>
          </a:p>
          <a:p>
            <a:pPr lvl="1" algn="just">
              <a:buFont typeface="Wingdings" pitchFamily="2" charset="2"/>
              <a:buChar char="ü"/>
            </a:pPr>
            <a:r>
              <a:rPr lang="fr-FR" sz="8000" dirty="0" smtClean="0">
                <a:solidFill>
                  <a:srgbClr val="FF0000"/>
                </a:solidFill>
              </a:rPr>
              <a:t> Théâtre</a:t>
            </a:r>
          </a:p>
          <a:p>
            <a:pPr lvl="1" algn="just">
              <a:buFont typeface="Wingdings" pitchFamily="2" charset="2"/>
              <a:buChar char="ü"/>
            </a:pPr>
            <a:r>
              <a:rPr lang="fr-FR" sz="8000" dirty="0" smtClean="0">
                <a:solidFill>
                  <a:srgbClr val="FF0000"/>
                </a:solidFill>
              </a:rPr>
              <a:t> EPS</a:t>
            </a:r>
          </a:p>
          <a:p>
            <a:pPr lvl="1" algn="just">
              <a:buFont typeface="Wingdings" pitchFamily="2" charset="2"/>
              <a:buChar char="ü"/>
            </a:pPr>
            <a:r>
              <a:rPr lang="fr-FR" sz="8000" dirty="0" smtClean="0">
                <a:solidFill>
                  <a:srgbClr val="FF0000"/>
                </a:solidFill>
              </a:rPr>
              <a:t> LVC italien</a:t>
            </a:r>
          </a:p>
          <a:p>
            <a:pPr lvl="1" algn="just"/>
            <a:endParaRPr lang="fr-FR" sz="3200" dirty="0" smtClean="0">
              <a:solidFill>
                <a:srgbClr val="FF0000"/>
              </a:solidFill>
            </a:endParaRPr>
          </a:p>
          <a:p>
            <a:pPr algn="just">
              <a:buFont typeface="Wingdings" pitchFamily="2" charset="2"/>
              <a:buChar char="Ø"/>
            </a:pPr>
            <a:r>
              <a:rPr lang="fr-FR" sz="8000" dirty="0" smtClean="0">
                <a:solidFill>
                  <a:srgbClr val="00B050"/>
                </a:solidFill>
              </a:rPr>
              <a:t> Possibilité d’une option technologique :</a:t>
            </a:r>
          </a:p>
          <a:p>
            <a:pPr lvl="1" algn="just">
              <a:buFont typeface="Wingdings" pitchFamily="2" charset="2"/>
              <a:buChar char="ü"/>
            </a:pPr>
            <a:r>
              <a:rPr lang="fr-FR" sz="8000" dirty="0" smtClean="0">
                <a:solidFill>
                  <a:srgbClr val="00B050"/>
                </a:solidFill>
              </a:rPr>
              <a:t>Management et gestion</a:t>
            </a:r>
          </a:p>
          <a:p>
            <a:pPr lvl="1" algn="just">
              <a:buFont typeface="Wingdings" pitchFamily="2" charset="2"/>
              <a:buChar char="ü"/>
            </a:pPr>
            <a:r>
              <a:rPr lang="fr-FR" sz="8000" dirty="0" smtClean="0">
                <a:solidFill>
                  <a:srgbClr val="00B050"/>
                </a:solidFill>
              </a:rPr>
              <a:t>Santé et social</a:t>
            </a:r>
          </a:p>
          <a:p>
            <a:pPr lvl="1" algn="just">
              <a:buFont typeface="Wingdings" pitchFamily="2" charset="2"/>
              <a:buChar char="ü"/>
            </a:pPr>
            <a:r>
              <a:rPr lang="fr-FR" sz="8000" dirty="0" smtClean="0">
                <a:solidFill>
                  <a:srgbClr val="00B050"/>
                </a:solidFill>
              </a:rPr>
              <a:t>Sciences et laboratoire</a:t>
            </a:r>
          </a:p>
          <a:p>
            <a:pPr lvl="1" algn="just"/>
            <a:endParaRPr lang="fr-FR" sz="4800" dirty="0" smtClean="0">
              <a:solidFill>
                <a:srgbClr val="00B050"/>
              </a:solidFill>
            </a:endParaRPr>
          </a:p>
          <a:p>
            <a:pPr algn="just">
              <a:buFont typeface="Wingdings" pitchFamily="2" charset="2"/>
              <a:buChar char="Ø"/>
            </a:pPr>
            <a:r>
              <a:rPr lang="fr-FR" sz="9600" dirty="0" smtClean="0">
                <a:solidFill>
                  <a:srgbClr val="0070C0"/>
                </a:solidFill>
              </a:rPr>
              <a:t> </a:t>
            </a:r>
            <a:r>
              <a:rPr lang="fr-FR" sz="8000" dirty="0" smtClean="0">
                <a:solidFill>
                  <a:srgbClr val="0070C0"/>
                </a:solidFill>
              </a:rPr>
              <a:t>Possibilité d’une option supplémentaire </a:t>
            </a:r>
            <a:r>
              <a:rPr lang="fr-FR" sz="9600" dirty="0" smtClean="0">
                <a:solidFill>
                  <a:srgbClr val="0070C0"/>
                </a:solidFill>
              </a:rPr>
              <a:t>:</a:t>
            </a:r>
          </a:p>
          <a:p>
            <a:pPr lvl="1" algn="just">
              <a:buFont typeface="Wingdings" pitchFamily="2" charset="2"/>
              <a:buChar char="ü"/>
            </a:pPr>
            <a:r>
              <a:rPr lang="fr-FR" sz="8000" dirty="0" smtClean="0">
                <a:solidFill>
                  <a:srgbClr val="0070C0"/>
                </a:solidFill>
              </a:rPr>
              <a:t>Latin</a:t>
            </a:r>
          </a:p>
          <a:p>
            <a:pPr lvl="1" algn="just">
              <a:buFont typeface="Wingdings" pitchFamily="2" charset="2"/>
              <a:buChar char="ü"/>
            </a:pPr>
            <a:r>
              <a:rPr lang="fr-FR" sz="8000" dirty="0" smtClean="0">
                <a:solidFill>
                  <a:srgbClr val="0070C0"/>
                </a:solidFill>
              </a:rPr>
              <a:t>Grec</a:t>
            </a:r>
          </a:p>
          <a:p>
            <a:pPr marL="0" lvl="1" algn="just"/>
            <a:r>
              <a:rPr lang="fr-FR" sz="5600" u="sng" dirty="0" smtClean="0">
                <a:solidFill>
                  <a:srgbClr val="0070C0"/>
                </a:solidFill>
              </a:rPr>
              <a:t>Certification en Latin et Grec</a:t>
            </a:r>
          </a:p>
          <a:p>
            <a:endParaRPr lang="fr-FR" dirty="0"/>
          </a:p>
        </p:txBody>
      </p:sp>
      <p:pic>
        <p:nvPicPr>
          <p:cNvPr id="5124" name="Picture 4"/>
          <p:cNvPicPr preferRelativeResize="0">
            <a:picLocks noChangeArrowheads="1"/>
          </p:cNvPicPr>
          <p:nvPr/>
        </p:nvPicPr>
        <p:blipFill>
          <a:blip r:embed="rId2" cstate="print"/>
          <a:srcRect/>
          <a:stretch>
            <a:fillRect/>
          </a:stretch>
        </p:blipFill>
        <p:spPr bwMode="auto">
          <a:xfrm>
            <a:off x="5220272" y="1412776"/>
            <a:ext cx="3744015" cy="2232128"/>
          </a:xfrm>
          <a:prstGeom prst="rect">
            <a:avLst/>
          </a:prstGeom>
          <a:noFill/>
          <a:ln w="12700">
            <a:solidFill>
              <a:schemeClr val="accent6"/>
            </a:solidFill>
            <a:miter lim="800000"/>
            <a:headEnd/>
            <a:tailEnd/>
          </a:ln>
        </p:spPr>
      </p:pic>
      <p:sp>
        <p:nvSpPr>
          <p:cNvPr id="7" name="ZoneTexte 6"/>
          <p:cNvSpPr txBox="1"/>
          <p:nvPr/>
        </p:nvSpPr>
        <p:spPr>
          <a:xfrm>
            <a:off x="5144603" y="4196987"/>
            <a:ext cx="3895351" cy="923330"/>
          </a:xfrm>
          <a:prstGeom prst="rect">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b="1" dirty="0" smtClean="0">
                <a:solidFill>
                  <a:schemeClr val="accent6"/>
                </a:solidFill>
              </a:rPr>
              <a:t>Une </a:t>
            </a:r>
            <a:r>
              <a:rPr lang="fr-FR" b="1" dirty="0">
                <a:solidFill>
                  <a:schemeClr val="accent6"/>
                </a:solidFill>
              </a:rPr>
              <a:t>section européenne </a:t>
            </a:r>
            <a:r>
              <a:rPr lang="fr-FR" b="1" dirty="0" smtClean="0">
                <a:solidFill>
                  <a:schemeClr val="accent6"/>
                </a:solidFill>
              </a:rPr>
              <a:t>avec DNL </a:t>
            </a:r>
            <a:r>
              <a:rPr lang="fr-FR" dirty="0" smtClean="0">
                <a:solidFill>
                  <a:schemeClr val="accent6"/>
                </a:solidFill>
              </a:rPr>
              <a:t>: </a:t>
            </a:r>
          </a:p>
          <a:p>
            <a:pPr algn="ctr"/>
            <a:endParaRPr lang="fr-FR" sz="1400" dirty="0">
              <a:solidFill>
                <a:schemeClr val="accent6"/>
              </a:solidFill>
            </a:endParaRPr>
          </a:p>
          <a:p>
            <a:pPr algn="ctr"/>
            <a:r>
              <a:rPr lang="fr-FR" sz="1400" dirty="0" smtClean="0">
                <a:solidFill>
                  <a:schemeClr val="accent6"/>
                </a:solidFill>
              </a:rPr>
              <a:t>gestion</a:t>
            </a:r>
            <a:r>
              <a:rPr lang="fr-FR" sz="1400" dirty="0">
                <a:solidFill>
                  <a:schemeClr val="accent6"/>
                </a:solidFill>
              </a:rPr>
              <a:t>, management, </a:t>
            </a:r>
            <a:r>
              <a:rPr lang="fr-FR" sz="1400" dirty="0" smtClean="0">
                <a:solidFill>
                  <a:schemeClr val="accent6"/>
                </a:solidFill>
              </a:rPr>
              <a:t>sciences économiques</a:t>
            </a:r>
            <a:endParaRPr lang="fr-FR" sz="1400" dirty="0">
              <a:solidFill>
                <a:schemeClr val="accent6"/>
              </a:solidFill>
            </a:endParaRPr>
          </a:p>
          <a:p>
            <a:endParaRPr lang="fr-FR" sz="800" dirty="0">
              <a:solidFill>
                <a:schemeClr val="accent6"/>
              </a:solidFill>
            </a:endParaRPr>
          </a:p>
        </p:txBody>
      </p:sp>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176992" y="2680375"/>
            <a:ext cx="1458903" cy="82063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491880" y="2323384"/>
            <a:ext cx="1399827" cy="80254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677</TotalTime>
  <Words>1255</Words>
  <Application>Microsoft Office PowerPoint</Application>
  <PresentationFormat>Affichage à l'écran (4:3)</PresentationFormat>
  <Paragraphs>252</Paragraphs>
  <Slides>18</Slides>
  <Notes>4</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Thème Office</vt:lpstr>
      <vt:lpstr>Entrer au lycée général et technologique</vt:lpstr>
      <vt:lpstr>Plan de présentation</vt:lpstr>
      <vt:lpstr>CITÉ SCOLAIRE ALBERT THOMAS</vt:lpstr>
      <vt:lpstr>Diapositive 4</vt:lpstr>
      <vt:lpstr>Diapositive 5</vt:lpstr>
      <vt:lpstr>Diapositive 6</vt:lpstr>
      <vt:lpstr>Diapositive 7</vt:lpstr>
      <vt:lpstr>La carte des enseignements de spécialité de la voie générale</vt:lpstr>
      <vt:lpstr>OPTIONS EN SECONDE (lycée Albert Thomas)</vt:lpstr>
      <vt:lpstr>Diapositive 10</vt:lpstr>
      <vt:lpstr>ENSEIGNEMENT OPTIONNEL (lycée agricole Roanne Chervé) (2 en seconde et un en 1ère)</vt:lpstr>
      <vt:lpstr>Diapositive 12</vt:lpstr>
      <vt:lpstr>Diapositive 13</vt:lpstr>
      <vt:lpstr>Lycée Albert Thomas - La série ST2S</vt:lpstr>
      <vt:lpstr>Lycée Albert Thomas - La série STL</vt:lpstr>
      <vt:lpstr>Lycée Albert Thomas - La série STMG</vt:lpstr>
      <vt:lpstr>Lycée agricole Roanne Chervé - Bac technologique, Sciences et technologies de l’agronomie et du vivant : STAV   </vt:lpstr>
      <vt:lpstr>Diapositive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Entrer</dc:title>
  <dc:creator>rjacquin</dc:creator>
  <cp:lastModifiedBy>rjacquin</cp:lastModifiedBy>
  <cp:revision>50</cp:revision>
  <dcterms:created xsi:type="dcterms:W3CDTF">2020-01-13T08:22:30Z</dcterms:created>
  <dcterms:modified xsi:type="dcterms:W3CDTF">2020-02-13T08:17:59Z</dcterms:modified>
</cp:coreProperties>
</file>